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embeddedFontLst>
    <p:embeddedFont>
      <p:font typeface="Corbel" panose="020B0503020204020204" pitchFamily="34" charset="0"/>
      <p:regular r:id="rId31"/>
      <p:bold r:id="rId32"/>
      <p:italic r:id="rId33"/>
      <p:boldItalic r:id="rId34"/>
    </p:embeddedFont>
    <p:embeddedFont>
      <p:font typeface="Open Sans" panose="02000000000000000000" pitchFamily="2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2" roundtripDataSignature="AMtx7mgDB08ae3ELCdNInoCExDl1Ay/Ok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font" Target="fonts/font4.fntdata" /><Relationship Id="rId42" Type="http://customschemas.google.com/relationships/presentationmetadata" Target="metadata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font" Target="fonts/font3.fntdata" /><Relationship Id="rId38" Type="http://schemas.openxmlformats.org/officeDocument/2006/relationships/font" Target="fonts/font8.fntdata" /><Relationship Id="rId46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font" Target="fonts/font2.fntdata" /><Relationship Id="rId37" Type="http://schemas.openxmlformats.org/officeDocument/2006/relationships/font" Target="fonts/font7.fntdata" /><Relationship Id="rId45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font" Target="fonts/font6.fntdata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font" Target="fonts/font1.fntdata" /><Relationship Id="rId44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notesMaster" Target="notesMasters/notesMaster1.xml" /><Relationship Id="rId35" Type="http://schemas.openxmlformats.org/officeDocument/2006/relationships/font" Target="fonts/font5.fntdata" /><Relationship Id="rId43" Type="http://schemas.openxmlformats.org/officeDocument/2006/relationships/presProps" Target="pres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 /><Relationship Id="rId1" Type="http://schemas.openxmlformats.org/officeDocument/2006/relationships/notesMaster" Target="../notesMasters/notesMaster1.xml" 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 /><Relationship Id="rId1" Type="http://schemas.openxmlformats.org/officeDocument/2006/relationships/notesMaster" Target="../notesMasters/notesMaster1.xml" 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 /><Relationship Id="rId1" Type="http://schemas.openxmlformats.org/officeDocument/2006/relationships/notesMaster" Target="../notesMasters/notesMaster1.xml" 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 /><Relationship Id="rId1" Type="http://schemas.openxmlformats.org/officeDocument/2006/relationships/notesMaster" Target="../notesMasters/notesMaster1.xml" 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 /><Relationship Id="rId1" Type="http://schemas.openxmlformats.org/officeDocument/2006/relationships/notesMaster" Target="../notesMasters/notesMaster1.xml" 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 /><Relationship Id="rId1" Type="http://schemas.openxmlformats.org/officeDocument/2006/relationships/notesMaster" Target="../notesMasters/notesMaster1.xml" 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e0c546e07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e0c546e07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e0c546e078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e0c546e078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8"/>
          <p:cNvSpPr txBox="1"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rbel"/>
              <a:buNone/>
              <a:defRPr sz="32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8"/>
          <p:cNvSpPr>
            <a:spLocks noGrp="1"/>
          </p:cNvSpPr>
          <p:nvPr>
            <p:ph type="pic" idx="2"/>
          </p:nvPr>
        </p:nvSpPr>
        <p:spPr>
          <a:xfrm>
            <a:off x="3570644" y="767419"/>
            <a:ext cx="8115230" cy="5330952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6" name="Google Shape;16;p28"/>
          <p:cNvSpPr txBox="1">
            <a:spLocks noGrp="1"/>
          </p:cNvSpPr>
          <p:nvPr>
            <p:ph type="body" idx="1"/>
          </p:nvPr>
        </p:nvSpPr>
        <p:spPr>
          <a:xfrm>
            <a:off x="256032" y="3493008"/>
            <a:ext cx="2834640" cy="2322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7" name="Google Shape;17;p28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8"/>
          <p:cNvSpPr txBox="1">
            <a:spLocks noGrp="1"/>
          </p:cNvSpPr>
          <p:nvPr>
            <p:ph type="ftr" idx="11"/>
          </p:nvPr>
        </p:nvSpPr>
        <p:spPr>
          <a:xfrm>
            <a:off x="3499101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8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7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7"/>
          <p:cNvSpPr txBox="1">
            <a:spLocks noGrp="1"/>
          </p:cNvSpPr>
          <p:nvPr>
            <p:ph type="body" idx="1"/>
          </p:nvPr>
        </p:nvSpPr>
        <p:spPr>
          <a:xfrm rot="5400000">
            <a:off x="4966548" y="-233172"/>
            <a:ext cx="5120640" cy="73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75" name="Google Shape;75;p37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7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7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8"/>
          <p:cNvSpPr txBox="1">
            <a:spLocks noGrp="1"/>
          </p:cNvSpPr>
          <p:nvPr>
            <p:ph type="title"/>
          </p:nvPr>
        </p:nvSpPr>
        <p:spPr>
          <a:xfrm rot="5400000">
            <a:off x="-685800" y="2057400"/>
            <a:ext cx="495300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8"/>
          <p:cNvSpPr txBox="1">
            <a:spLocks noGrp="1"/>
          </p:cNvSpPr>
          <p:nvPr>
            <p:ph type="body" idx="1"/>
          </p:nvPr>
        </p:nvSpPr>
        <p:spPr>
          <a:xfrm rot="5400000">
            <a:off x="4965192" y="-228600"/>
            <a:ext cx="5120640" cy="73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81" name="Google Shape;81;p38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8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8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9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9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9"/>
          <p:cNvSpPr txBox="1"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900"/>
              <a:buFont typeface="Corbel"/>
              <a:buNone/>
              <a:defRPr sz="59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9"/>
          <p:cNvSpPr txBox="1"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  <a:defRPr sz="2200" cap="none">
                <a:solidFill>
                  <a:srgbClr val="DAE5F1"/>
                </a:solidFill>
              </a:defRPr>
            </a:lvl1pPr>
            <a:lvl2pPr lvl="1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5" name="Google Shape;25;p29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9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9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0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0"/>
          <p:cNvSpPr txBox="1"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31" name="Google Shape;31;p30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0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0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1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1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1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1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Пустой слайд" type="blank">
  <p:cSld name="BLANK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2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2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2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3"/>
          <p:cNvSpPr txBox="1"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5900"/>
              <a:buFont typeface="Corbel"/>
              <a:buNone/>
              <a:defRPr sz="5900" b="0">
                <a:solidFill>
                  <a:srgbClr val="59595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3"/>
          <p:cNvSpPr txBox="1"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  <a:defRPr sz="2200" cap="none">
                <a:solidFill>
                  <a:srgbClr val="595959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33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3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3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4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4"/>
          <p:cNvSpPr txBox="1">
            <a:spLocks noGrp="1"/>
          </p:cNvSpPr>
          <p:nvPr>
            <p:ph type="body" idx="1"/>
          </p:nvPr>
        </p:nvSpPr>
        <p:spPr>
          <a:xfrm>
            <a:off x="3867912" y="868680"/>
            <a:ext cx="347472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52" name="Google Shape;52;p34"/>
          <p:cNvSpPr txBox="1">
            <a:spLocks noGrp="1"/>
          </p:cNvSpPr>
          <p:nvPr>
            <p:ph type="body" idx="2"/>
          </p:nvPr>
        </p:nvSpPr>
        <p:spPr>
          <a:xfrm>
            <a:off x="7818120" y="868680"/>
            <a:ext cx="347472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53" name="Google Shape;53;p34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4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4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5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5"/>
          <p:cNvSpPr txBox="1"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>
                <a:solidFill>
                  <a:srgbClr val="595959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35"/>
          <p:cNvSpPr txBox="1">
            <a:spLocks noGrp="1"/>
          </p:cNvSpPr>
          <p:nvPr>
            <p:ph type="body" idx="2"/>
          </p:nvPr>
        </p:nvSpPr>
        <p:spPr>
          <a:xfrm>
            <a:off x="3867912" y="1930936"/>
            <a:ext cx="347472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60" name="Google Shape;60;p35"/>
          <p:cNvSpPr txBox="1">
            <a:spLocks noGrp="1"/>
          </p:cNvSpPr>
          <p:nvPr>
            <p:ph type="body" idx="3"/>
          </p:nvPr>
        </p:nvSpPr>
        <p:spPr>
          <a:xfrm>
            <a:off x="7818463" y="1023586"/>
            <a:ext cx="3474720" cy="813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>
                <a:solidFill>
                  <a:srgbClr val="595959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35"/>
          <p:cNvSpPr txBox="1">
            <a:spLocks noGrp="1"/>
          </p:cNvSpPr>
          <p:nvPr>
            <p:ph type="body" idx="4"/>
          </p:nvPr>
        </p:nvSpPr>
        <p:spPr>
          <a:xfrm>
            <a:off x="7818463" y="1930936"/>
            <a:ext cx="347472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62" name="Google Shape;62;p35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5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5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6"/>
          <p:cNvSpPr txBox="1"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rbel"/>
              <a:buNone/>
              <a:defRPr sz="32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6"/>
          <p:cNvSpPr txBox="1">
            <a:spLocks noGrp="1"/>
          </p:cNvSpPr>
          <p:nvPr>
            <p:ph type="body" idx="1"/>
          </p:nvPr>
        </p:nvSpPr>
        <p:spPr>
          <a:xfrm>
            <a:off x="3867912" y="868680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68" name="Google Shape;68;p36"/>
          <p:cNvSpPr txBox="1">
            <a:spLocks noGrp="1"/>
          </p:cNvSpPr>
          <p:nvPr>
            <p:ph type="body" idx="2"/>
          </p:nvPr>
        </p:nvSpPr>
        <p:spPr>
          <a:xfrm>
            <a:off x="256032" y="3494176"/>
            <a:ext cx="2834640" cy="2321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36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6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6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7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27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  <a:defRPr sz="36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2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9;p27"/>
          <p:cNvSpPr txBox="1"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" name="Google Shape;10;p27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1" name="Google Shape;11;p27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2" name="Google Shape;12;p27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3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3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 /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3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 /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3.xml" /><Relationship Id="rId4" Type="http://schemas.openxmlformats.org/officeDocument/2006/relationships/image" Target="../media/image5.jp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 /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4.xml" /><Relationship Id="rId4" Type="http://schemas.openxmlformats.org/officeDocument/2006/relationships/image" Target="../media/image7.jpg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 /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5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 /><Relationship Id="rId2" Type="http://schemas.openxmlformats.org/officeDocument/2006/relationships/notesSlide" Target="../notesSlides/notesSlide19.xml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 /><Relationship Id="rId2" Type="http://schemas.openxmlformats.org/officeDocument/2006/relationships/notesSlide" Target="../notesSlides/notesSlide23.xml" /><Relationship Id="rId1" Type="http://schemas.openxmlformats.org/officeDocument/2006/relationships/slideLayout" Target="../slideLayouts/slideLayout4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 /><Relationship Id="rId1" Type="http://schemas.openxmlformats.org/officeDocument/2006/relationships/slideLayout" Target="../slideLayouts/slideLayout1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 /><Relationship Id="rId2" Type="http://schemas.openxmlformats.org/officeDocument/2006/relationships/notesSlide" Target="../notesSlides/notesSlide25.xml" /><Relationship Id="rId1" Type="http://schemas.openxmlformats.org/officeDocument/2006/relationships/slideLayout" Target="../slideLayouts/slideLayout4.xml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 /><Relationship Id="rId2" Type="http://schemas.openxmlformats.org/officeDocument/2006/relationships/notesSlide" Target="../notesSlides/notesSlide26.xml" /><Relationship Id="rId1" Type="http://schemas.openxmlformats.org/officeDocument/2006/relationships/slideLayout" Target="../slideLayouts/slideLayout3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 /><Relationship Id="rId1" Type="http://schemas.openxmlformats.org/officeDocument/2006/relationships/slideLayout" Target="../slideLayouts/slideLayout5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 /><Relationship Id="rId1" Type="http://schemas.openxmlformats.org/officeDocument/2006/relationships/slideLayout" Target="../slideLayouts/slideLayout5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3756074" y="829994"/>
            <a:ext cx="7835704" cy="5261317"/>
          </a:xfrm>
          <a:prstGeom prst="rect">
            <a:avLst/>
          </a:prstGeom>
          <a:solidFill>
            <a:srgbClr val="BFBFBF"/>
          </a:solidFill>
          <a:ln w="1077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9" name="Google Shape;89;p1"/>
          <p:cNvSpPr txBox="1"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2400"/>
              <a:buFont typeface="Corbel"/>
              <a:buNone/>
            </a:pPr>
            <a:r>
              <a:rPr lang="ru-RU" sz="2400">
                <a:solidFill>
                  <a:srgbClr val="CC3300"/>
                </a:solidFill>
              </a:rPr>
              <a:t>Областной центр по профилактике детского дорожно-транспортного травматизма </a:t>
            </a:r>
            <a:br>
              <a:rPr lang="ru-RU" sz="2400">
                <a:solidFill>
                  <a:srgbClr val="CC3300"/>
                </a:solidFill>
              </a:rPr>
            </a:br>
            <a:r>
              <a:rPr lang="ru-RU" sz="2400">
                <a:solidFill>
                  <a:srgbClr val="CC3300"/>
                </a:solidFill>
              </a:rPr>
              <a:t>ГБОУ ДО СО СОЦДЮТТ </a:t>
            </a:r>
            <a:endParaRPr/>
          </a:p>
        </p:txBody>
      </p:sp>
      <p:sp>
        <p:nvSpPr>
          <p:cNvPr id="90" name="Google Shape;90;p1"/>
          <p:cNvSpPr txBox="1">
            <a:spLocks noGrp="1"/>
          </p:cNvSpPr>
          <p:nvPr>
            <p:ph type="body" idx="1"/>
          </p:nvPr>
        </p:nvSpPr>
        <p:spPr>
          <a:xfrm>
            <a:off x="358725" y="3563346"/>
            <a:ext cx="2834640" cy="2322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ru-RU" sz="1800"/>
              <a:t>подготовил зав. отделом - А.В.Дрига, p.ddtt@mail.ru, https://vk.com/profilaktika.ddtt.samara, тел.+79053030200 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1" name="Google Shape;91;p1"/>
          <p:cNvSpPr txBox="1"/>
          <p:nvPr/>
        </p:nvSpPr>
        <p:spPr>
          <a:xfrm>
            <a:off x="3910818" y="1224389"/>
            <a:ext cx="7469945" cy="415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 i="0" u="none" strike="noStrike" cap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Административная ответственность родителей </a:t>
            </a:r>
            <a:br>
              <a:rPr lang="ru-RU" sz="4400" b="1" i="0" u="none" strike="noStrike" cap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ru-RU" sz="4400" b="1" i="0" u="none" strike="noStrike" cap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(законных представителей) за несоблюдение детьми правил дорожного движения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0"/>
          <p:cNvSpPr txBox="1">
            <a:spLocks noGrp="1"/>
          </p:cNvSpPr>
          <p:nvPr>
            <p:ph type="ctrTitle"/>
          </p:nvPr>
        </p:nvSpPr>
        <p:spPr>
          <a:xfrm>
            <a:off x="1011233" y="1960713"/>
            <a:ext cx="7315200" cy="3255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rbel"/>
              <a:buNone/>
            </a:pPr>
            <a:r>
              <a:rPr lang="ru-RU" sz="2800" b="1"/>
              <a:t>ЗАПРЕЩЕНО:</a:t>
            </a:r>
            <a:br>
              <a:rPr lang="ru-RU" sz="1800"/>
            </a:br>
            <a:r>
              <a:rPr lang="ru-RU" sz="1800"/>
              <a:t>1. </a:t>
            </a:r>
            <a:r>
              <a:rPr lang="ru-RU" sz="2000"/>
              <a:t>Ездить без застегнутого мотошлема.</a:t>
            </a:r>
            <a:br>
              <a:rPr lang="ru-RU" sz="2000"/>
            </a:br>
            <a:r>
              <a:rPr lang="ru-RU" sz="2000"/>
              <a:t>2. Ездить по тротуарам.</a:t>
            </a:r>
            <a:br>
              <a:rPr lang="ru-RU" sz="2000"/>
            </a:br>
            <a:r>
              <a:rPr lang="ru-RU" sz="2000"/>
              <a:t>2. Ездить, держась одной рукой.</a:t>
            </a:r>
            <a:br>
              <a:rPr lang="ru-RU" sz="2000"/>
            </a:br>
            <a:r>
              <a:rPr lang="ru-RU" sz="2000"/>
              <a:t>3. Поворачивать налево или разворачиваться на дорогах, имеющих более одной полосы для движения в одну сторону, или через трамвайные пути. Как быть, если надо налево? Проехал перекресток, спешился, перевел «коня» по пешеходному переходу через дорогу налево, сел и поехал дальше.</a:t>
            </a:r>
            <a:br>
              <a:rPr lang="ru-RU" sz="2000"/>
            </a:br>
            <a:r>
              <a:rPr lang="ru-RU" sz="2000"/>
              <a:t>4. Перевозить груз, мешающий управлению или выступающий на полметра за габариты мопеда по длине или ширине.</a:t>
            </a:r>
            <a:br>
              <a:rPr lang="ru-RU" sz="2000"/>
            </a:br>
            <a:r>
              <a:rPr lang="ru-RU" sz="2000"/>
              <a:t>5. ПЕРЕВОЗИТЬ ПАССАЖИРОВ (</a:t>
            </a:r>
            <a:r>
              <a:rPr lang="ru-RU" sz="2000" b="1"/>
              <a:t>если водитель имеет стаж менее 2 лет (Статья 12.23 КоАП РФ)</a:t>
            </a:r>
            <a:br>
              <a:rPr lang="ru-RU" sz="2000"/>
            </a:br>
            <a:r>
              <a:rPr lang="ru-RU" sz="2000"/>
              <a:t>6. Буксировать мопед.</a:t>
            </a:r>
            <a:br>
              <a:rPr lang="ru-RU" sz="1800"/>
            </a:br>
            <a:endParaRPr sz="1800"/>
          </a:p>
        </p:txBody>
      </p:sp>
      <p:sp>
        <p:nvSpPr>
          <p:cNvPr id="153" name="Google Shape;153;p10"/>
          <p:cNvSpPr txBox="1"/>
          <p:nvPr/>
        </p:nvSpPr>
        <p:spPr>
          <a:xfrm>
            <a:off x="9448800" y="1019908"/>
            <a:ext cx="2543908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Если начинающий водитель мопеда, мотоцикла и т.д. будет перевозить пассажиров до 12 лет перевозка которых и вовсе запрещена на заднем сидении мотоциклов и мопедов, то штраф будет выписан по более строгой части 3, статьи 12.23 КоАП РФ, а это уже не минимальный штраф, а 3000 рублей </a:t>
            </a:r>
            <a:endParaRPr sz="1800">
              <a:solidFill>
                <a:srgbClr val="3F3F3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54" name="Google Shape;154;p10"/>
          <p:cNvSpPr txBox="1">
            <a:spLocks noGrp="1"/>
          </p:cNvSpPr>
          <p:nvPr>
            <p:ph type="subTitle" idx="1"/>
          </p:nvPr>
        </p:nvSpPr>
        <p:spPr>
          <a:xfrm>
            <a:off x="1011238" y="5086350"/>
            <a:ext cx="7315200" cy="867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-RU" sz="2800">
                <a:solidFill>
                  <a:srgbClr val="CC3300"/>
                </a:solidFill>
                <a:latin typeface="Open Sans"/>
                <a:ea typeface="Open Sans"/>
                <a:cs typeface="Open Sans"/>
                <a:sym typeface="Open Sans"/>
              </a:rPr>
              <a:t>Обязательно использование застегнутого мотошлема!</a:t>
            </a:r>
            <a:endParaRPr sz="2800">
              <a:solidFill>
                <a:srgbClr val="CC33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"/>
          <p:cNvSpPr txBox="1">
            <a:spLocks noGrp="1"/>
          </p:cNvSpPr>
          <p:nvPr>
            <p:ph type="ctrTitle"/>
          </p:nvPr>
        </p:nvSpPr>
        <p:spPr>
          <a:xfrm>
            <a:off x="1137138" y="2728664"/>
            <a:ext cx="7329972" cy="3214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rbel"/>
              <a:buNone/>
            </a:pPr>
            <a:r>
              <a:rPr lang="ru-RU" sz="2300" b="1"/>
              <a:t>ЛЮБОЙ ВОДИТЕЛЬ транспортного средства (велосипеда, мопеда, скутера, мотоцикла и т.д.) несет уголовную ответственность по статье Уголовного Кодекса РФ (части 1,2 или 3 ст.268 УК России). </a:t>
            </a:r>
            <a:br>
              <a:rPr lang="ru-RU" sz="2300" b="1"/>
            </a:br>
            <a:r>
              <a:rPr lang="ru-RU" sz="2300" b="1"/>
              <a:t>По данной статье причинение тяжкого вреда здоровью другого человека влечет за собой наказание в виде общественных работ, лишения свободы на 2 года, ареста на 4 месяца или ограничения свободы граждан сроком до трех лет. Смерть другого человека влечет более суровое наказание. Водитель приговаривается к общественным работам на срок до 4-х лет, аресту или ограничению свободы до 4-х лет. Гибель двух и более людей в результате неправильных действий водителя влечет за собой общественные работы на 5 лет или лишение свободы на 7 лет.</a:t>
            </a:r>
            <a:endParaRPr sz="2300" b="1"/>
          </a:p>
        </p:txBody>
      </p:sp>
      <p:sp>
        <p:nvSpPr>
          <p:cNvPr id="160" name="Google Shape;160;p11"/>
          <p:cNvSpPr txBox="1"/>
          <p:nvPr/>
        </p:nvSpPr>
        <p:spPr>
          <a:xfrm>
            <a:off x="9308123" y="797169"/>
            <a:ext cx="2766646" cy="5355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Согласно пп. 1.2ст 1073, п. ст. 1074 ГК РФ родители (законные представители) отвечают за вред, причиненный несовершеннолетним, если с их стороны имело место безответственное отношение к его воспитанию и неосуществление должного надзора за ним (попустительство или поощрение озорства, хулиганских и иных противоправных действий, отсутствие к нему внимания и т.п.).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2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orbel"/>
              <a:buNone/>
            </a:pPr>
            <a:r>
              <a:rPr lang="ru-RU"/>
              <a:t>Если родители позволяют ребенку кататься на велосипеде без присмотра, то только они ответственны за выезд на проезжую часть!</a:t>
            </a:r>
            <a:endParaRPr/>
          </a:p>
        </p:txBody>
      </p:sp>
      <p:sp>
        <p:nvSpPr>
          <p:cNvPr id="166" name="Google Shape;166;p12"/>
          <p:cNvSpPr txBox="1"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8288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ru-RU" b="1">
                <a:solidFill>
                  <a:srgbClr val="3F3F3F"/>
                </a:solidFill>
              </a:rPr>
              <a:t>В Сызрани водитель «Лады» совершил наезд на 14-ти летнюю девочку, которая переезжала на велосипеде проезжую часть по нерегулируемому пешеходному переходу. У девочки травмы головы и конечности.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ru-RU" b="1">
                <a:solidFill>
                  <a:srgbClr val="3F3F3F"/>
                </a:solidFill>
              </a:rPr>
              <a:t>В поселке Безенчук водитель «ВАЗовской семерки» допустил наезд на 8-ми летнего мальчика, который переезжал на велосипеде проезжую часть по нерегулируемому пешеходному переходу. У ребенка травма ноги.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ru-RU" b="1">
                <a:solidFill>
                  <a:srgbClr val="3F3F3F"/>
                </a:solidFill>
              </a:rPr>
              <a:t>В Тольятти водитель «Приоры» на нерегулируемом перекрестке неравнозначных дорог допустил наезд на 11-ти летнюю девочку, которая переезжала проезжую часть на велосипеде. У девочки ушибы и гематомы тела.</a:t>
            </a:r>
            <a:endParaRPr/>
          </a:p>
          <a:p>
            <a:pPr marL="182880" lvl="0" indent="-55879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endParaRPr b="1">
              <a:solidFill>
                <a:srgbClr val="3F3F3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3"/>
          <p:cNvSpPr txBox="1">
            <a:spLocks noGrp="1"/>
          </p:cNvSpPr>
          <p:nvPr>
            <p:ph type="title"/>
          </p:nvPr>
        </p:nvSpPr>
        <p:spPr>
          <a:xfrm>
            <a:off x="252918" y="1123837"/>
            <a:ext cx="3029543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orbel"/>
              <a:buNone/>
            </a:pPr>
            <a:r>
              <a:rPr lang="ru-RU"/>
              <a:t>Если вы купили ребенку велосипед, то объясните ему правила пользования, требуя их неукоснительного выполнения.</a:t>
            </a:r>
            <a:endParaRPr/>
          </a:p>
        </p:txBody>
      </p:sp>
      <p:pic>
        <p:nvPicPr>
          <p:cNvPr id="172" name="Google Shape;172;p1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185138" y="769816"/>
            <a:ext cx="6318738" cy="53288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4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3041266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rbel"/>
              <a:buNone/>
            </a:pPr>
            <a:r>
              <a:rPr lang="ru-RU" sz="2400"/>
              <a:t>Родители должны НАУЧИТЬ ребенка не только кататься, но и ОБЪЯСНИТЬ, где это МОЖНО делать, а где НЕЛЬЗЯ! Прежде чем посадить ребенка на велотранспорт, уделите ему свое время и разберите вместе главу 24 Правил дорожного движения.</a:t>
            </a:r>
            <a:endParaRPr/>
          </a:p>
        </p:txBody>
      </p:sp>
      <p:pic>
        <p:nvPicPr>
          <p:cNvPr id="178" name="Google Shape;178;p1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587066" y="774944"/>
            <a:ext cx="5209931" cy="5209931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14"/>
          <p:cNvSpPr txBox="1"/>
          <p:nvPr/>
        </p:nvSpPr>
        <p:spPr>
          <a:xfrm>
            <a:off x="8862646" y="647114"/>
            <a:ext cx="2926080" cy="5632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11 июля 2020 г. 14-ти летний велосипедист погиб в результате ДТП.</a:t>
            </a:r>
            <a:br>
              <a:rPr lang="ru-RU" sz="18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ru-RU" sz="18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57-летний водитель, допустил наезд на несовершеннолетнего велосипедиста, двигавшегося по краю проезжей части дороги в попутном направлении.</a:t>
            </a:r>
            <a:br>
              <a:rPr lang="ru-RU" sz="18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ru-RU" sz="18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В результате ДТП велосипедист получил травмы, не совместимые с жизнью и скончался до приезда скорой медицинской помощи.</a:t>
            </a:r>
            <a:br>
              <a:rPr lang="ru-RU" sz="18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ru-RU" sz="18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8-миклассник направлялся домой на подаренном родителями велосипеде.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5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rbel"/>
              <a:buNone/>
            </a:pPr>
            <a:r>
              <a:rPr lang="ru-RU" sz="2700"/>
              <a:t>Если родители покупают ребенку мопед, то надо быть готовым не только к штрафам, но и к риску угрозы жизни и здоровью не только самого ребёнка, но и иных участников дорожного движения.</a:t>
            </a:r>
            <a:endParaRPr sz="3500"/>
          </a:p>
        </p:txBody>
      </p:sp>
      <p:pic>
        <p:nvPicPr>
          <p:cNvPr id="185" name="Google Shape;185;p1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660068" y="787211"/>
            <a:ext cx="5369169" cy="2609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60067" y="3516624"/>
            <a:ext cx="5369169" cy="2609081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15"/>
          <p:cNvSpPr txBox="1"/>
          <p:nvPr/>
        </p:nvSpPr>
        <p:spPr>
          <a:xfrm>
            <a:off x="9192967" y="1476736"/>
            <a:ext cx="2700900" cy="42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в Кошкинском районе Самарской области, мальчик 2006 года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рождения, учащийся 8 класса ГБОУ СОШ с.Надеждино, при управлении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скутером нарушил правило расположения транспортного средства на проезжей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части, в результате чего совершил дорожно-транспортное происшествие.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6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rbel"/>
              <a:buNone/>
            </a:pPr>
            <a:r>
              <a:rPr lang="ru-RU" sz="3200" b="1"/>
              <a:t>Родители, будьте благоразумны!</a:t>
            </a:r>
            <a:endParaRPr sz="3200" b="1"/>
          </a:p>
        </p:txBody>
      </p:sp>
      <p:pic>
        <p:nvPicPr>
          <p:cNvPr id="193" name="Google Shape;193;p16" descr="https://yandex.ru/turbo/avatars/get-turbo/3581628/rtha0d1adb56e68ea7556e3c211f1830119/max_g480_c12_r2x3_pd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4221" y="802175"/>
            <a:ext cx="4572000" cy="228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6" descr="https://avatars.mds.yandex.net/get-turbo/3273569/rth3121b5ec77ca0be95eb8ec33c694e843/max_g480_c12_r2x3_pd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32347" y="3193245"/>
            <a:ext cx="4275748" cy="298481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16"/>
          <p:cNvSpPr txBox="1"/>
          <p:nvPr/>
        </p:nvSpPr>
        <p:spPr>
          <a:xfrm>
            <a:off x="8256221" y="1406059"/>
            <a:ext cx="3560700" cy="42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23 июля, в шесть часов вечера в Кинельском районе двое детей на квадроцикле врезались в иномарку. 13-летний мальчик, управлявший квадроциклом, ехал в сторону поселка Комсомольского. При пересечение нерегулированного перекрестка, малолетний водитель не пропустил автомобиль. В результате чего подросток и его 5-летний пассажир получили серьезные травмы и были госпитализированы.</a:t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7"/>
          <p:cNvSpPr/>
          <p:nvPr/>
        </p:nvSpPr>
        <p:spPr>
          <a:xfrm>
            <a:off x="2063262" y="363415"/>
            <a:ext cx="8276492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>
                <a:solidFill>
                  <a:srgbClr val="CC3300"/>
                </a:solidFill>
                <a:latin typeface="Corbel"/>
                <a:ea typeface="Corbel"/>
                <a:cs typeface="Corbel"/>
                <a:sym typeface="Corbel"/>
              </a:rPr>
              <a:t>Купив ребенку мопед, родители ставят его жизнь под удар!</a:t>
            </a:r>
            <a:endParaRPr sz="4400">
              <a:solidFill>
                <a:srgbClr val="CC33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01" name="Google Shape;201;p17"/>
          <p:cNvSpPr txBox="1"/>
          <p:nvPr/>
        </p:nvSpPr>
        <p:spPr>
          <a:xfrm>
            <a:off x="5584874" y="1866236"/>
            <a:ext cx="6288258" cy="353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11 июля произошло ДТП  в Богатовском районе.</a:t>
            </a:r>
            <a:br>
              <a:rPr lang="ru-RU" sz="18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</a:br>
            <a:br>
              <a:rPr lang="ru-RU" sz="18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ru-RU" sz="18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Около </a:t>
            </a:r>
            <a:r>
              <a:rPr lang="ru-RU" sz="20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12 часов ночи</a:t>
            </a:r>
            <a:r>
              <a:rPr lang="ru-RU" sz="18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, два подростка двигались в селе Ивановка по дороге на мопеде.</a:t>
            </a:r>
            <a:br>
              <a:rPr lang="ru-RU" sz="18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</a:br>
            <a:br>
              <a:rPr lang="ru-RU" sz="18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ru-RU" sz="18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Мальчик </a:t>
            </a:r>
            <a:r>
              <a:rPr lang="ru-RU" sz="24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13ти лет</a:t>
            </a:r>
            <a:r>
              <a:rPr lang="ru-RU" sz="18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, управляя мопедом, при повороте допустил столкновение с автомобилем ВАЗ 21104, под управлением водителя 1963 года рождения.</a:t>
            </a:r>
            <a:br>
              <a:rPr lang="ru-RU" sz="18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</a:br>
            <a:br>
              <a:rPr lang="ru-RU" sz="18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ru-RU" sz="18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В результате ДТП с многочисленными травмами в больницу госпитализирован 13ти летний водитель мопеда и его 16ти летний пассажир.</a:t>
            </a:r>
            <a:endParaRPr sz="1800">
              <a:solidFill>
                <a:srgbClr val="3F3F3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02" name="Google Shape;202;p17" descr="C:\Users\Elmera\.r.saver\Desktop\Дрига А.В\родители - пример\QqDmm8PDrB8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27165" y="1879834"/>
            <a:ext cx="3512233" cy="3512233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17"/>
          <p:cNvSpPr txBox="1"/>
          <p:nvPr/>
        </p:nvSpPr>
        <p:spPr>
          <a:xfrm>
            <a:off x="1505243" y="5433802"/>
            <a:ext cx="10480431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CC3300"/>
                </a:solidFill>
                <a:latin typeface="Corbel"/>
                <a:ea typeface="Corbel"/>
                <a:cs typeface="Corbel"/>
                <a:sym typeface="Corbel"/>
              </a:rPr>
              <a:t>Принимая решение о приобретении мототранспорта для своего ребенка, взвесьте все «за» и «против», последствия травм в дорожно-транспортном происшествии остаются на всю жизнь. </a:t>
            </a:r>
            <a:endParaRPr sz="1800">
              <a:solidFill>
                <a:srgbClr val="CC3300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CC3300"/>
                </a:solidFill>
                <a:latin typeface="Corbel"/>
                <a:ea typeface="Corbel"/>
                <a:cs typeface="Corbel"/>
                <a:sym typeface="Corbel"/>
              </a:rPr>
              <a:t>За несколько секунд это опасное развлечение подорвало здоровье двух несовершеннолетних. </a:t>
            </a:r>
            <a:endParaRPr sz="1800">
              <a:solidFill>
                <a:srgbClr val="CC3300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CC3300"/>
                </a:solidFill>
                <a:latin typeface="Corbel"/>
                <a:ea typeface="Corbel"/>
                <a:cs typeface="Corbel"/>
                <a:sym typeface="Corbel"/>
              </a:rPr>
              <a:t>По факту ДТП возбуждено уголовное дело.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CC33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8"/>
          <p:cNvSpPr txBox="1">
            <a:spLocks noGrp="1"/>
          </p:cNvSpPr>
          <p:nvPr>
            <p:ph type="ctrTitle"/>
          </p:nvPr>
        </p:nvSpPr>
        <p:spPr>
          <a:xfrm>
            <a:off x="1079695" y="1967236"/>
            <a:ext cx="7659859" cy="2855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rbel"/>
              <a:buNone/>
            </a:pPr>
            <a:br>
              <a:rPr lang="ru-RU" sz="1800"/>
            </a:br>
            <a:br>
              <a:rPr lang="ru-RU" sz="1800"/>
            </a:br>
            <a:r>
              <a:rPr lang="ru-RU" sz="1800" b="1"/>
              <a:t>22.9.</a:t>
            </a:r>
            <a:r>
              <a:rPr lang="ru-RU" sz="1800"/>
              <a:t> Перевозка детей в возрасте младше 7 лет в легковом автомобиле и кабине грузового автомобиля, конструкцией которых предусмотрены ремни безопасности либо ремни безопасности и детская удерживающая система ISOFIX, должна осуществляться с использованием  детских удерживающих устройств (ДУУ), соответствующих весу и росту ребенка.</a:t>
            </a:r>
            <a:br>
              <a:rPr lang="ru-RU" sz="1800"/>
            </a:br>
            <a:r>
              <a:rPr lang="ru-RU" sz="1800"/>
              <a:t>Перевозка детей в возрасте от 7 до 11 лет (включительно) в легковом автомобиле и кабине грузового автомобиля должна осуществляться с использованием ДУУ, соответствующих весу и росту ребенка, или с использованием ремней безопасности, а на переднем сиденье легкового автомобиля - только с использованием детских удерживающих систем (устройств), соответствующих весу и росту ребенка.</a:t>
            </a:r>
            <a:endParaRPr sz="1800"/>
          </a:p>
        </p:txBody>
      </p:sp>
      <p:sp>
        <p:nvSpPr>
          <p:cNvPr id="209" name="Google Shape;209;p18"/>
          <p:cNvSpPr txBox="1"/>
          <p:nvPr/>
        </p:nvSpPr>
        <p:spPr>
          <a:xfrm>
            <a:off x="9242474" y="717451"/>
            <a:ext cx="2949526" cy="5355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В автомобиле перевозить детей на заднем сиденье в возрасте до 7 лет необходимо только в специальном детском удерживающем устройстве.</a:t>
            </a:r>
            <a:br>
              <a:rPr lang="ru-RU" sz="18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ru-RU" sz="18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Дети в возрасте от 7 до 12 лет на заднем сиденье могут перевозиться с использованием как автокресел, так и обычных ремней безопасности. За нарушение любого из данных требований в части 3 статьи 12.23 КоАП РФ предусмотрено наказание в виде штрафа в размере 3000 рублей.</a:t>
            </a:r>
            <a:endParaRPr/>
          </a:p>
        </p:txBody>
      </p:sp>
      <p:sp>
        <p:nvSpPr>
          <p:cNvPr id="210" name="Google Shape;210;p18"/>
          <p:cNvSpPr txBox="1"/>
          <p:nvPr/>
        </p:nvSpPr>
        <p:spPr>
          <a:xfrm>
            <a:off x="1181686" y="4895557"/>
            <a:ext cx="761062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CC3300"/>
                </a:solidFill>
                <a:latin typeface="Corbel"/>
                <a:ea typeface="Corbel"/>
                <a:cs typeface="Corbel"/>
                <a:sym typeface="Corbel"/>
              </a:rPr>
              <a:t>Самым важным условием, которое позволяет использовать устройство для перевозки детей, является наличие сертификата, подтверждающего соответствие кресла ЕЭК ООН N 44-04 (ГОСТ Р 41.44-2005)</a:t>
            </a:r>
            <a:endParaRPr/>
          </a:p>
        </p:txBody>
      </p:sp>
      <p:sp>
        <p:nvSpPr>
          <p:cNvPr id="211" name="Google Shape;211;p18"/>
          <p:cNvSpPr txBox="1"/>
          <p:nvPr/>
        </p:nvSpPr>
        <p:spPr>
          <a:xfrm>
            <a:off x="1104229" y="824306"/>
            <a:ext cx="77655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За первое полугодие 2021 года на территории Самарской области  в ДТП 154 ребенка получили ранения и  5 погибли! </a:t>
            </a:r>
            <a:br>
              <a:rPr lang="ru-RU" sz="20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ru-RU" sz="20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Все погибшие дети были пассажирами.</a:t>
            </a:r>
            <a:br>
              <a:rPr lang="ru-RU" sz="2800" b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</a:b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9"/>
          <p:cNvSpPr txBox="1"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orbel"/>
              <a:buNone/>
            </a:pPr>
            <a:br>
              <a:rPr lang="ru-RU" sz="4000"/>
            </a:br>
            <a:endParaRPr sz="4000"/>
          </a:p>
        </p:txBody>
      </p:sp>
      <p:pic>
        <p:nvPicPr>
          <p:cNvPr id="217" name="Google Shape;217;p19" descr="C:\Users\Elmera\.r.saver\Desktop\Дрига А.В\родители - пример\6E-ZagFP3rw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0447" y="1772530"/>
            <a:ext cx="7785065" cy="4080388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19"/>
          <p:cNvSpPr txBox="1"/>
          <p:nvPr/>
        </p:nvSpPr>
        <p:spPr>
          <a:xfrm>
            <a:off x="9270608" y="734016"/>
            <a:ext cx="2921391" cy="55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Адаптеры («направляющие лямки», адаптеры ФЭСТ), которые ранее позиционировались как детские удерживающие устройства и рекомендовались производителями для использования при перевозке детей в салонах автомобилей в настоящее время, в соответствии с поправками к Правилам ООН, устанавливающим требования к детским удерживающим устройствам, рассматривается ТОЛЬКО как составной элемент детской удерживающей системы и не могут официально утверждаться отдельно в качестве такой системы.</a:t>
            </a:r>
            <a:endParaRPr/>
          </a:p>
        </p:txBody>
      </p:sp>
      <p:sp>
        <p:nvSpPr>
          <p:cNvPr id="219" name="Google Shape;219;p19"/>
          <p:cNvSpPr txBox="1"/>
          <p:nvPr/>
        </p:nvSpPr>
        <p:spPr>
          <a:xfrm>
            <a:off x="534572" y="832490"/>
            <a:ext cx="822960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Адаптеры ремня безопасности не являются детскими удерживающими устройствами!</a:t>
            </a:r>
            <a:endParaRPr/>
          </a:p>
        </p:txBody>
      </p:sp>
      <p:cxnSp>
        <p:nvCxnSpPr>
          <p:cNvPr id="220" name="Google Shape;220;p19"/>
          <p:cNvCxnSpPr/>
          <p:nvPr/>
        </p:nvCxnSpPr>
        <p:spPr>
          <a:xfrm>
            <a:off x="4867422" y="1786597"/>
            <a:ext cx="3668090" cy="4066321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1" name="Google Shape;221;p19"/>
          <p:cNvCxnSpPr/>
          <p:nvPr/>
        </p:nvCxnSpPr>
        <p:spPr>
          <a:xfrm rot="10800000" flipH="1">
            <a:off x="4867422" y="1786597"/>
            <a:ext cx="3530990" cy="4066321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orbel"/>
              <a:buNone/>
            </a:pPr>
            <a:r>
              <a:rPr lang="ru-RU" sz="4000"/>
              <a:t>Последствием нарушения правил дорожного движения может быть не только причинение вреда здоровью, но и наступление юридической ответственности.</a:t>
            </a:r>
            <a:br>
              <a:rPr lang="ru-RU" sz="4000"/>
            </a:br>
            <a:endParaRPr sz="4000"/>
          </a:p>
        </p:txBody>
      </p:sp>
      <p:sp>
        <p:nvSpPr>
          <p:cNvPr id="97" name="Google Shape;97;p2"/>
          <p:cNvSpPr txBox="1">
            <a:spLocks noGrp="1"/>
          </p:cNvSpPr>
          <p:nvPr>
            <p:ph type="subTitle" idx="1"/>
          </p:nvPr>
        </p:nvSpPr>
        <p:spPr>
          <a:xfrm>
            <a:off x="1069848" y="4236492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-RU" sz="2800" b="1">
                <a:solidFill>
                  <a:srgbClr val="CC3300"/>
                </a:solidFill>
              </a:rPr>
              <a:t>За несоблюдение ПДД несовершеннолетним до 16 лет ответственность несут РОДИТЕЛИ (законные представители)</a:t>
            </a:r>
            <a:endParaRPr sz="2800" b="1">
              <a:solidFill>
                <a:srgbClr val="CC3300"/>
              </a:solidFill>
            </a:endParaRPr>
          </a:p>
        </p:txBody>
      </p:sp>
      <p:sp>
        <p:nvSpPr>
          <p:cNvPr id="98" name="Google Shape;98;p2"/>
          <p:cNvSpPr txBox="1"/>
          <p:nvPr/>
        </p:nvSpPr>
        <p:spPr>
          <a:xfrm>
            <a:off x="9390185" y="785446"/>
            <a:ext cx="2614245" cy="5324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0" u="none" strike="noStrike" cap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В соответствии со статьей 12.29 КоАП РФ  нарушение ПДД лицом, управляющим велосипедом, влечет наложение административного штрафа.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 b="1" i="0" u="none" strike="noStrike" cap="none">
              <a:solidFill>
                <a:srgbClr val="3F3F3F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КоАП РФ Статья 12.24. </a:t>
            </a:r>
            <a:r>
              <a:rPr lang="ru-RU" sz="1600" b="1" i="0" u="none" strike="noStrike" cap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Нарушение, повлекшее по неосторожности причинение легкого или средней тяжести вреда здоровью потерпевшего влечет наложение административного штрафа в размере от двух тысяч до двадцати тысяч рублей.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0"/>
          <p:cNvSpPr txBox="1">
            <a:spLocks noGrp="1"/>
          </p:cNvSpPr>
          <p:nvPr>
            <p:ph type="ctrTitle"/>
          </p:nvPr>
        </p:nvSpPr>
        <p:spPr>
          <a:xfrm>
            <a:off x="929950" y="3344673"/>
            <a:ext cx="7467000" cy="21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rbel"/>
              <a:buNone/>
            </a:pPr>
            <a:r>
              <a:rPr lang="ru-RU" sz="2100" b="1"/>
              <a:t>С точки зрения правил дорожного движения, лица, использующие СИМ, являются пешеходами, в связи с чем, обязаны знать и соблюдать относящиеся к ним соответствующие требования дорожных правил.</a:t>
            </a:r>
            <a:endParaRPr sz="2100" b="1"/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rbel"/>
              <a:buNone/>
            </a:pPr>
            <a:br>
              <a:rPr lang="ru-RU" sz="2100" b="1"/>
            </a:br>
            <a:r>
              <a:rPr lang="ru-RU" sz="2500" b="1">
                <a:solidFill>
                  <a:srgbClr val="CC3300"/>
                </a:solidFill>
              </a:rPr>
              <a:t>ПЕШЕХОДЫ при использовании сигвеев, гироскутеров, моноколес, (электро-)самокатов должны  руководствоваться правилами и правовыми нормами предназначенные для пешеходов!</a:t>
            </a:r>
            <a:br>
              <a:rPr lang="ru-RU" sz="2200" b="1">
                <a:solidFill>
                  <a:srgbClr val="CC3300"/>
                </a:solidFill>
              </a:rPr>
            </a:br>
            <a:endParaRPr sz="2200" b="1">
              <a:solidFill>
                <a:srgbClr val="CC3300"/>
              </a:solidFill>
            </a:endParaRPr>
          </a:p>
        </p:txBody>
      </p:sp>
      <p:sp>
        <p:nvSpPr>
          <p:cNvPr id="227" name="Google Shape;227;p20"/>
          <p:cNvSpPr txBox="1"/>
          <p:nvPr/>
        </p:nvSpPr>
        <p:spPr>
          <a:xfrm>
            <a:off x="9453489" y="1041009"/>
            <a:ext cx="2546253" cy="4801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Родителям (законным представителям) детей, пострадавшим по собственной неосторожности, может грозить административная ответственность по ст. 5.35 КоАП РФ за ненадлежащее исполнение своих обязанностей по воспитанию несовершеннолетних и разбирательства на комиссии по делам несовершеннолетних.</a:t>
            </a:r>
            <a:endParaRPr/>
          </a:p>
        </p:txBody>
      </p:sp>
      <p:sp>
        <p:nvSpPr>
          <p:cNvPr id="228" name="Google Shape;228;p20"/>
          <p:cNvSpPr txBox="1"/>
          <p:nvPr/>
        </p:nvSpPr>
        <p:spPr>
          <a:xfrm>
            <a:off x="196898" y="761806"/>
            <a:ext cx="89331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Средства индивидуальной мобильности (СИМ)</a:t>
            </a:r>
            <a:endParaRPr sz="16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 - (электро-)самокаты, сигвеи, гироскутеры, </a:t>
            </a:r>
            <a:endParaRPr sz="2600" b="1">
              <a:solidFill>
                <a:srgbClr val="3F3F3F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моноколёса и т.д. </a:t>
            </a:r>
            <a:endParaRPr sz="2600" b="1">
              <a:solidFill>
                <a:srgbClr val="3F3F3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e0c546e078_0_0"/>
          <p:cNvSpPr txBox="1">
            <a:spLocks noGrp="1"/>
          </p:cNvSpPr>
          <p:nvPr>
            <p:ph type="ctrTitle"/>
          </p:nvPr>
        </p:nvSpPr>
        <p:spPr>
          <a:xfrm>
            <a:off x="365300" y="2327450"/>
            <a:ext cx="8381400" cy="3255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457200" lvl="0" indent="-35052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20"/>
              <a:buAutoNum type="arabicPeriod"/>
            </a:pPr>
            <a:r>
              <a:rPr lang="ru-RU" sz="1920" b="1">
                <a:solidFill>
                  <a:schemeClr val="lt1"/>
                </a:solidFill>
              </a:rPr>
              <a:t>Скорость движения велосипедистов и лиц, использующих для передвижения средство индивидуальной мобильности, во всех случаях совмещённого движения с пешеходами, а также в жилых зонах, велосипедных зонах и на дворовых территориях не должна превышать 20 км/ч.</a:t>
            </a:r>
            <a:endParaRPr sz="1920" b="1">
              <a:solidFill>
                <a:schemeClr val="lt1"/>
              </a:solidFill>
            </a:endParaRPr>
          </a:p>
          <a:p>
            <a:pPr marL="457200" lvl="0" indent="-35052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20"/>
              <a:buAutoNum type="arabicPeriod"/>
            </a:pPr>
            <a:r>
              <a:rPr lang="ru-RU" sz="1920" b="1">
                <a:solidFill>
                  <a:schemeClr val="lt1"/>
                </a:solidFill>
              </a:rPr>
              <a:t>Для передвижения на данных средствах необходимо выбирать подходящую площадку для катания, использовать защитную экипировку.</a:t>
            </a:r>
            <a:endParaRPr sz="1920" b="1">
              <a:solidFill>
                <a:schemeClr val="lt1"/>
              </a:solidFill>
            </a:endParaRPr>
          </a:p>
          <a:p>
            <a:pPr marL="457200" lvl="0" indent="-35052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20"/>
              <a:buAutoNum type="arabicPeriod"/>
            </a:pPr>
            <a:r>
              <a:rPr lang="ru-RU" sz="1920" b="1">
                <a:solidFill>
                  <a:schemeClr val="lt1"/>
                </a:solidFill>
              </a:rPr>
              <a:t>Сохранять безопасную скорость, останавливать средства плавно и аккуратно.</a:t>
            </a:r>
            <a:endParaRPr sz="1920" b="1">
              <a:solidFill>
                <a:schemeClr val="lt1"/>
              </a:solidFill>
            </a:endParaRPr>
          </a:p>
          <a:p>
            <a:pPr marL="457200" lvl="0" indent="-35052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20"/>
              <a:buAutoNum type="arabicPeriod"/>
            </a:pPr>
            <a:r>
              <a:rPr lang="ru-RU" sz="1920" b="1">
                <a:solidFill>
                  <a:schemeClr val="lt1"/>
                </a:solidFill>
              </a:rPr>
              <a:t>Сохранять безопасную дистанцию до людей‍, любых объектов и предметов во избежание столкновений и несчастных случаев.</a:t>
            </a:r>
            <a:endParaRPr sz="1920" b="1">
              <a:solidFill>
                <a:schemeClr val="lt1"/>
              </a:solidFill>
            </a:endParaRPr>
          </a:p>
          <a:p>
            <a:pPr marL="457200" lvl="0" indent="-36322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20"/>
              <a:buAutoNum type="arabicPeriod"/>
            </a:pPr>
            <a:r>
              <a:rPr lang="ru-RU" sz="1200" b="1">
                <a:solidFill>
                  <a:schemeClr val="lt1"/>
                </a:solidFill>
              </a:rPr>
              <a:t>ЗАПРЕЩАЕТСЯ </a:t>
            </a:r>
            <a:r>
              <a:rPr lang="ru-RU" sz="1800" b="1">
                <a:solidFill>
                  <a:schemeClr val="lt1"/>
                </a:solidFill>
              </a:rPr>
              <a:t>использовать (электро-)самокаты, гироскутеры, моноколеса и т.п. по высокоскоростным и прочим трассам, предназначенным для движения автомобилей или общественного транспорта;</a:t>
            </a:r>
            <a:endParaRPr sz="1800" b="1">
              <a:solidFill>
                <a:schemeClr val="lt1"/>
              </a:solidFill>
            </a:endParaRPr>
          </a:p>
          <a:p>
            <a:pPr marL="457200" lvl="0" indent="-36322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20"/>
              <a:buAutoNum type="arabicPeriod"/>
            </a:pPr>
            <a:r>
              <a:rPr lang="ru-RU" sz="1200" b="1">
                <a:solidFill>
                  <a:schemeClr val="lt1"/>
                </a:solidFill>
              </a:rPr>
              <a:t>ЗАПРЕЩАЕТСЯ </a:t>
            </a:r>
            <a:r>
              <a:rPr lang="ru-RU" sz="1800" b="1">
                <a:solidFill>
                  <a:schemeClr val="lt1"/>
                </a:solidFill>
              </a:rPr>
              <a:t>при движении на средствах индивидуальной мобильности пользоваться мобильным телефоном или другими гаджетами, слушать музыку в наушниках.</a:t>
            </a:r>
            <a:endParaRPr sz="5610"/>
          </a:p>
        </p:txBody>
      </p:sp>
      <p:sp>
        <p:nvSpPr>
          <p:cNvPr id="234" name="Google Shape;234;ge0c546e078_0_0"/>
          <p:cNvSpPr txBox="1"/>
          <p:nvPr/>
        </p:nvSpPr>
        <p:spPr>
          <a:xfrm>
            <a:off x="9279275" y="1920900"/>
            <a:ext cx="3000000" cy="30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920" b="1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Выезд на проезжую часть для пешеходов на средствах индивидуальной мобильности ЗАПРЕЩЕН!</a:t>
            </a:r>
            <a:endParaRPr sz="22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1"/>
          <p:cNvSpPr txBox="1">
            <a:spLocks noGrp="1"/>
          </p:cNvSpPr>
          <p:nvPr>
            <p:ph type="ctrTitle"/>
          </p:nvPr>
        </p:nvSpPr>
        <p:spPr>
          <a:xfrm>
            <a:off x="1209825" y="1256456"/>
            <a:ext cx="7315200" cy="15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rbel"/>
              <a:buNone/>
            </a:pPr>
            <a:br>
              <a:rPr lang="ru-RU" sz="2200" b="1"/>
            </a:br>
            <a:br>
              <a:rPr lang="ru-RU" sz="2200" b="1"/>
            </a:br>
            <a:r>
              <a:rPr lang="ru-RU" sz="2200" b="1"/>
              <a:t>Приобретая подобный гаджет ребёнку в обязательном порядке расскажите об основных правилах безопасности на дороге. Падения с сигвеев, гироскутеров, самокатов, моноколес могут привести к получению тяжких телесных повреждений!</a:t>
            </a:r>
            <a:endParaRPr sz="6100"/>
          </a:p>
        </p:txBody>
      </p:sp>
      <p:sp>
        <p:nvSpPr>
          <p:cNvPr id="240" name="Google Shape;240;p21"/>
          <p:cNvSpPr txBox="1"/>
          <p:nvPr/>
        </p:nvSpPr>
        <p:spPr>
          <a:xfrm>
            <a:off x="1209822" y="3102255"/>
            <a:ext cx="7090200" cy="23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900" b="1">
                <a:solidFill>
                  <a:srgbClr val="CC3300"/>
                </a:solidFill>
                <a:latin typeface="Corbel"/>
                <a:ea typeface="Corbel"/>
                <a:cs typeface="Corbel"/>
                <a:sym typeface="Corbel"/>
              </a:rPr>
              <a:t>Во всех случаях совмещённого с пешеходами движения велосипедистов и лиц, использующих для передвижения средство индивидуальной мобильности, пешеходы имеют приоритет!</a:t>
            </a:r>
            <a:endParaRPr sz="1900" b="1"/>
          </a:p>
        </p:txBody>
      </p:sp>
      <p:sp>
        <p:nvSpPr>
          <p:cNvPr id="241" name="Google Shape;241;p21"/>
          <p:cNvSpPr txBox="1"/>
          <p:nvPr/>
        </p:nvSpPr>
        <p:spPr>
          <a:xfrm>
            <a:off x="9425354" y="1055077"/>
            <a:ext cx="2602523" cy="3139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Правила для пешеходов, использующих СИМ регулируются ст. 12.29 КоАП. Нарушение карается штрафом в </a:t>
            </a:r>
            <a:endParaRPr sz="1800" b="1">
              <a:solidFill>
                <a:srgbClr val="3F3F3F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800 рублей за любое нарушение ПДД «иным лицом, участвующим в дорожном движении»</a:t>
            </a:r>
            <a:endParaRPr sz="1800" b="1">
              <a:solidFill>
                <a:srgbClr val="3F3F3F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3F3F3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2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rbel"/>
              <a:buNone/>
            </a:pPr>
            <a:r>
              <a:rPr lang="ru-RU" sz="1700"/>
              <a:t>Водитель «Хендай» двигался по прилегающий территории, допустил наезд на несовершеннолетнего пешехода - мальчика 2017 года рождения, который </a:t>
            </a:r>
            <a:r>
              <a:rPr lang="ru-RU" sz="1700" b="1">
                <a:solidFill>
                  <a:srgbClr val="CC3300"/>
                </a:solidFill>
              </a:rPr>
              <a:t>ВЫЕХАЛ НА САМОКАТЕ ИЗ-ЗА ПРИПАРКОВАННОГО АВТОМОБИЛЯ.</a:t>
            </a:r>
            <a:br>
              <a:rPr lang="ru-RU" sz="1700"/>
            </a:br>
            <a:br>
              <a:rPr lang="ru-RU" sz="1700"/>
            </a:br>
            <a:r>
              <a:rPr lang="ru-RU" sz="1700"/>
              <a:t>Автоледи  ВО ДВОРЕ ДОМА не убедилась в безопасности и совершила наезд на несовершеннолетнего пешехода-мальчика, который находился слева от автомобиля.</a:t>
            </a:r>
            <a:br>
              <a:rPr lang="ru-RU" sz="1700"/>
            </a:br>
            <a:r>
              <a:rPr lang="ru-RU" sz="1700"/>
              <a:t>В результате ДТП мальчику назначено амбулаторное лечение.</a:t>
            </a:r>
            <a:endParaRPr sz="1700"/>
          </a:p>
        </p:txBody>
      </p:sp>
      <p:pic>
        <p:nvPicPr>
          <p:cNvPr id="247" name="Google Shape;247;p22" descr="C:\Users\Elmera\.r.saver\Desktop\Дрига А.В\родители - пример\самокат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18169" y="1385282"/>
            <a:ext cx="5246003" cy="3934503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22"/>
          <p:cNvSpPr txBox="1"/>
          <p:nvPr/>
        </p:nvSpPr>
        <p:spPr>
          <a:xfrm>
            <a:off x="8927797" y="1385275"/>
            <a:ext cx="2954100" cy="3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br>
              <a:rPr lang="ru-RU" sz="18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ru-RU" sz="18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ИСПОЛЬЗУЙТЕ СРЕДСТВА ИНДИВИДУАЛЬНОЙ ЗАЩИТЫ (шлем, наколенники, налокотники и т.п.) - падения с самокатов, роликов, сигвеев, гироскутеров, моноколес могут привести к получению тяжких телесных повреждений!</a:t>
            </a:r>
            <a:endParaRPr sz="1800" b="1">
              <a:solidFill>
                <a:srgbClr val="3F3F3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49" name="Google Shape;249;p22"/>
          <p:cNvSpPr txBox="1"/>
          <p:nvPr/>
        </p:nvSpPr>
        <p:spPr>
          <a:xfrm>
            <a:off x="6887987" y="4654620"/>
            <a:ext cx="203981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E36C09"/>
                </a:solidFill>
                <a:latin typeface="Corbel"/>
                <a:ea typeface="Corbel"/>
                <a:cs typeface="Corbel"/>
                <a:sym typeface="Corbel"/>
              </a:rPr>
              <a:t>ДТП в  г. Сызрань</a:t>
            </a:r>
            <a:endParaRPr sz="1800" b="1">
              <a:solidFill>
                <a:srgbClr val="E36C09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3"/>
          <p:cNvSpPr txBox="1">
            <a:spLocks noGrp="1"/>
          </p:cNvSpPr>
          <p:nvPr>
            <p:ph type="title"/>
          </p:nvPr>
        </p:nvSpPr>
        <p:spPr>
          <a:xfrm>
            <a:off x="270100" y="2831123"/>
            <a:ext cx="2834640" cy="2377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orbel"/>
              <a:buNone/>
            </a:pPr>
            <a:r>
              <a:rPr lang="ru-RU" sz="4000"/>
              <a:t>Родители несут ответственность за воспитание и развитие своих детей!</a:t>
            </a:r>
            <a:endParaRPr sz="4000"/>
          </a:p>
        </p:txBody>
      </p:sp>
      <p:sp>
        <p:nvSpPr>
          <p:cNvPr id="255" name="Google Shape;255;p23"/>
          <p:cNvSpPr/>
          <p:nvPr/>
        </p:nvSpPr>
        <p:spPr>
          <a:xfrm>
            <a:off x="3751384" y="941760"/>
            <a:ext cx="6771250" cy="5324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При рассмотрении каждого дорожно-транспортного происшествия сотрудниками устанавливаются причины его совершения, а также факторы, сопутствующие ДТП - почему ребенок находился на проезжей части без сопровождения взрослых или 13-летний подросток управлял скутером. Согласно ст. 63 Семейного кодекса «Родители несут ответственность за воспитание и развитие своих детей. Они ОБЯЗАНЫ заботиться о здоровье, физическом, психическом, духовном и нравственном развитии своих детей». Однако, взрослые допускают такие факты и создают реальную угрозу жизни и здоровью детей. Проявляя халатное отношение к детям, родители тем самым ненадлежащим образом исполняют свои родительские обязанности, что в соответствии со ст. 5.35 Кодекса Российской Федерации об административных правонарушениях влечет административную ответственность.</a:t>
            </a:r>
            <a:endParaRPr sz="2000" b="1">
              <a:solidFill>
                <a:srgbClr val="3F3F3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4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rbel"/>
              <a:buNone/>
            </a:pPr>
            <a:r>
              <a:rPr lang="ru-RU" sz="1800" b="1"/>
              <a:t>В мкр Южный город </a:t>
            </a:r>
            <a:r>
              <a:rPr lang="ru-RU" sz="2000" b="1">
                <a:solidFill>
                  <a:srgbClr val="CC3300"/>
                </a:solidFill>
              </a:rPr>
              <a:t>мотоциклист в возрасте 15 лет</a:t>
            </a:r>
            <a:r>
              <a:rPr lang="ru-RU" sz="1800" b="1"/>
              <a:t>   на пешеходном переходе сбил беременную женщину в возрасте 30 лет, а также 5-летнего мальчика! </a:t>
            </a:r>
            <a:br>
              <a:rPr lang="ru-RU" sz="1800" b="1"/>
            </a:br>
            <a:br>
              <a:rPr lang="ru-RU" sz="1800" b="1"/>
            </a:br>
            <a:r>
              <a:rPr lang="ru-RU" sz="1800" b="1"/>
              <a:t>Пешеходы получили травмы. Женщина на 9-ом месяце беременности «потеряла» ребенка. У находившегося за рулем несовершеннолетнего мотоциклиста без регистрационных знаков не было прав!</a:t>
            </a:r>
            <a:br>
              <a:rPr lang="ru-RU" sz="1600"/>
            </a:br>
            <a:endParaRPr sz="1600"/>
          </a:p>
        </p:txBody>
      </p:sp>
      <p:pic>
        <p:nvPicPr>
          <p:cNvPr id="261" name="Google Shape;261;p24" descr="https://sun9-54.userapi.com/L3TiA778OY9Z6TtY8ZKGq09_ZuIKA6-XwlXWtw/Q1vTIowpzbI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32702" y="1123837"/>
            <a:ext cx="5705084" cy="3806005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24"/>
          <p:cNvSpPr txBox="1"/>
          <p:nvPr/>
        </p:nvSpPr>
        <p:spPr>
          <a:xfrm>
            <a:off x="9237786" y="363915"/>
            <a:ext cx="2625968" cy="6494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Родителям грозит ряд административных взысканий. Возможно возбуждение уголовного дела по статье УК РФ (части 1,2 или 3 ст.268 УК России). Причинение тяжкого вреда здоровью другого человека. Наказания применимые к несовершеннолетним (ч. 1-5 ст. 88 УК РФ):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Штраф 1 000 до 50 000 рублей;лишение права заниматься определенной деятельностью;обязательные и исправительные работы от 40 до 160 часов;ограничение (от 2 месяцев до 2 лет) и лишение свободы до 6 лет для подростков младше 16 лет, 10 лет — для несовершеннолетних в возрасте от 16 до 18 лет. </a:t>
            </a:r>
            <a:endParaRPr sz="1600" b="1">
              <a:solidFill>
                <a:srgbClr val="3F3F3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5"/>
          <p:cNvSpPr txBox="1">
            <a:spLocks noGrp="1"/>
          </p:cNvSpPr>
          <p:nvPr>
            <p:ph type="title"/>
          </p:nvPr>
        </p:nvSpPr>
        <p:spPr>
          <a:xfrm>
            <a:off x="252918" y="1123837"/>
            <a:ext cx="3099881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orbel"/>
              <a:buNone/>
            </a:pPr>
            <a:r>
              <a:rPr lang="ru-RU" sz="1800" b="1"/>
              <a:t>Смертельное ДТП в Самарской области:</a:t>
            </a:r>
            <a:br>
              <a:rPr lang="ru-RU" sz="1800" b="1"/>
            </a:br>
            <a:br>
              <a:rPr lang="ru-RU" sz="1800" b="1"/>
            </a:br>
            <a:r>
              <a:rPr lang="ru-RU" sz="1800" b="1"/>
              <a:t>Авария произошла в 7 утра в Ставропольском районе на 27 км автодороги Тольятти - Хрящевка.</a:t>
            </a:r>
            <a:br>
              <a:rPr lang="ru-RU" sz="1800" b="1"/>
            </a:br>
            <a:br>
              <a:rPr lang="ru-RU" sz="1800" b="1"/>
            </a:br>
            <a:r>
              <a:rPr lang="ru-RU" sz="2011" b="1">
                <a:solidFill>
                  <a:srgbClr val="CC3300"/>
                </a:solidFill>
              </a:rPr>
              <a:t>15-летний парень за рулем</a:t>
            </a:r>
            <a:r>
              <a:rPr lang="ru-RU" sz="1800" b="1"/>
              <a:t> отечественной легковушки съехал в кювет, где машина перевернулась. Юный автолюбитель погиб на месте.</a:t>
            </a:r>
            <a:br>
              <a:rPr lang="ru-RU" sz="1800" b="1"/>
            </a:br>
            <a:br>
              <a:rPr lang="ru-RU" sz="1800" b="1"/>
            </a:br>
            <a:r>
              <a:rPr lang="ru-RU" sz="1800" b="1"/>
              <a:t>Также пострадали 5 пассажиров – молодые люди от 14 до 20 лет. </a:t>
            </a:r>
            <a:br>
              <a:rPr lang="ru-RU" sz="1400"/>
            </a:br>
            <a:endParaRPr sz="1400"/>
          </a:p>
        </p:txBody>
      </p:sp>
      <p:pic>
        <p:nvPicPr>
          <p:cNvPr id="268" name="Google Shape;268;p25" descr="https://sun9-28.userapi.com/a7ohtLYqFPrb4S3yv3ElG7AQ3_AiCCUBM1bx_A/OcqhmspGAjE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701847" y="1242646"/>
            <a:ext cx="5260079" cy="394506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25"/>
          <p:cNvSpPr txBox="1"/>
          <p:nvPr/>
        </p:nvSpPr>
        <p:spPr>
          <a:xfrm>
            <a:off x="9061938" y="709557"/>
            <a:ext cx="2719754" cy="5909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Несовершеннолетний не может управлять транспортным средством, не имея права управления. родителям, согласно ч. 3 ст. 12.7 КоАП РФ, передача управления транспортным средством лицу, заведомо не имеющему права управления транспортным средством грозит штраф – 30000 тыс. руб. Кроме этого, несовершеннолетний водитель будет поставлен на учет КДН, а автомобиль будет задержан.</a:t>
            </a:r>
            <a:endParaRPr sz="1800" b="1">
              <a:solidFill>
                <a:srgbClr val="3F3F3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6"/>
          <p:cNvSpPr/>
          <p:nvPr/>
        </p:nvSpPr>
        <p:spPr>
          <a:xfrm>
            <a:off x="3048000" y="2967335"/>
            <a:ext cx="60960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Подобные дорожно-траспортные происшествия, наглядный пример того, к чему приводит беспечность взрослых, прежде всего, родителей!</a:t>
            </a:r>
            <a:endParaRPr/>
          </a:p>
        </p:txBody>
      </p:sp>
      <p:sp>
        <p:nvSpPr>
          <p:cNvPr id="275" name="Google Shape;275;p26"/>
          <p:cNvSpPr txBox="1"/>
          <p:nvPr/>
        </p:nvSpPr>
        <p:spPr>
          <a:xfrm>
            <a:off x="801856" y="787791"/>
            <a:ext cx="10874400" cy="110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300" b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Никакой штраф не может сравниться с </a:t>
            </a:r>
            <a:endParaRPr sz="19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300" b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жизнью и здоровьем вашего ребенка!</a:t>
            </a:r>
            <a:endParaRPr sz="3300" b="1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76" name="Google Shape;276;p26"/>
          <p:cNvSpPr txBox="1"/>
          <p:nvPr/>
        </p:nvSpPr>
        <p:spPr>
          <a:xfrm>
            <a:off x="801857" y="1870235"/>
            <a:ext cx="10874400" cy="33246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В Железнодорожном районе г. Самара водитель легкового  автомобиля сбил ребенка, когда пятилетний мальчик пересекал проезжую часть </a:t>
            </a:r>
            <a:r>
              <a:rPr lang="ru-RU" sz="3000" b="1" u="sng">
                <a:solidFill>
                  <a:srgbClr val="CC3300"/>
                </a:solidFill>
                <a:latin typeface="Corbel"/>
                <a:ea typeface="Corbel"/>
                <a:cs typeface="Corbel"/>
                <a:sym typeface="Corbel"/>
              </a:rPr>
              <a:t>в сопровождении дедушки в НЕУСТАНОВЛЕННОМ для перехода месте в зоне видимости регулируемого пешеходного перехода.</a:t>
            </a:r>
            <a:endParaRPr sz="2000" b="1" u="sng">
              <a:solidFill>
                <a:srgbClr val="CC3300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В результате происшедшего ребенок получил телесные повреждения. </a:t>
            </a:r>
            <a:endParaRPr sz="3000">
              <a:solidFill>
                <a:srgbClr val="3F3F3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e0c546e078_0_7"/>
          <p:cNvSpPr txBox="1"/>
          <p:nvPr/>
        </p:nvSpPr>
        <p:spPr>
          <a:xfrm>
            <a:off x="0" y="0"/>
            <a:ext cx="11550900" cy="72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00" b="1">
                <a:solidFill>
                  <a:srgbClr val="CC3300"/>
                </a:solidFill>
                <a:latin typeface="Corbel"/>
                <a:ea typeface="Corbel"/>
                <a:cs typeface="Corbel"/>
                <a:sym typeface="Corbel"/>
              </a:rPr>
              <a:t>Родители! </a:t>
            </a:r>
            <a:endParaRPr sz="2700" b="1">
              <a:solidFill>
                <a:srgbClr val="CC3300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00" b="1">
                <a:solidFill>
                  <a:srgbClr val="CC3300"/>
                </a:solidFill>
                <a:latin typeface="Corbel"/>
                <a:ea typeface="Corbel"/>
                <a:cs typeface="Corbel"/>
                <a:sym typeface="Corbel"/>
              </a:rPr>
              <a:t>Будьте достойным примером для своих детей. </a:t>
            </a:r>
            <a:endParaRPr sz="2700" b="1">
              <a:solidFill>
                <a:srgbClr val="CC3300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00" b="1">
                <a:solidFill>
                  <a:srgbClr val="CC3300"/>
                </a:solidFill>
                <a:latin typeface="Corbel"/>
                <a:ea typeface="Corbel"/>
                <a:cs typeface="Corbel"/>
                <a:sym typeface="Corbel"/>
              </a:rPr>
              <a:t>Культура поведения на дорогах формируется прежде всего в семье, и самые главные учителя – родители. </a:t>
            </a:r>
            <a:endParaRPr sz="2700" b="1">
              <a:solidFill>
                <a:srgbClr val="CC3300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u="sng">
                <a:solidFill>
                  <a:srgbClr val="CC3300"/>
                </a:solidFill>
                <a:latin typeface="Corbel"/>
                <a:ea typeface="Corbel"/>
                <a:cs typeface="Corbel"/>
                <a:sym typeface="Corbel"/>
              </a:rPr>
              <a:t>Никогда не нарушайте ПДД, когда Вы идете со своими детьми!</a:t>
            </a:r>
            <a:r>
              <a:rPr lang="ru-RU" sz="2700" b="1">
                <a:solidFill>
                  <a:srgbClr val="CC3300"/>
                </a:solidFill>
                <a:latin typeface="Corbel"/>
                <a:ea typeface="Corbel"/>
                <a:cs typeface="Corbel"/>
                <a:sym typeface="Corbel"/>
              </a:rPr>
              <a:t> Ведь завтра малыши совершат Ваши ошибки. Юные участники дорожного движения копируют поступки взрослых, и в результате – безразличие и отсутствие уважения к другим участникам дорожного движения начинает приобретать статус постоянства и нормы поведения.</a:t>
            </a:r>
            <a:endParaRPr sz="22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600" b="1">
                <a:solidFill>
                  <a:srgbClr val="CC3300"/>
                </a:solidFill>
                <a:latin typeface="Corbel"/>
                <a:ea typeface="Corbel"/>
                <a:cs typeface="Corbel"/>
                <a:sym typeface="Corbel"/>
              </a:rPr>
              <a:t>Давайте обезопасим самое дорогое, что есть у нас в жизни – </a:t>
            </a:r>
            <a:endParaRPr sz="5600" b="1">
              <a:solidFill>
                <a:srgbClr val="CC3300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600" b="1">
                <a:solidFill>
                  <a:srgbClr val="CC3300"/>
                </a:solidFill>
                <a:latin typeface="Corbel"/>
                <a:ea typeface="Corbel"/>
                <a:cs typeface="Corbel"/>
                <a:sym typeface="Corbel"/>
              </a:rPr>
              <a:t>наше будущее - наших детей!</a:t>
            </a:r>
            <a:endParaRPr sz="42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600">
              <a:solidFill>
                <a:srgbClr val="CC33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 txBox="1">
            <a:spLocks noGrp="1"/>
          </p:cNvSpPr>
          <p:nvPr>
            <p:ph type="ctrTitle"/>
          </p:nvPr>
        </p:nvSpPr>
        <p:spPr>
          <a:xfrm>
            <a:off x="1100015" y="2107340"/>
            <a:ext cx="7315200" cy="3255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34290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rbel"/>
              <a:buNone/>
            </a:pPr>
            <a:r>
              <a:rPr lang="ru-RU" sz="2400"/>
              <a:t>До 7 лет - движение велосипедистов должно осуществляться ТОЛЬКО по тротуарам, пешеходным и велопешеходным дорожкам (на стороне для движения пешеходов), а также в пределах пешеходных зон.</a:t>
            </a:r>
            <a:br>
              <a:rPr lang="ru-RU" sz="2400"/>
            </a:br>
            <a:br>
              <a:rPr lang="ru-RU" sz="2400"/>
            </a:br>
            <a:r>
              <a:rPr lang="ru-RU" sz="2400"/>
              <a:t>От 7 до 14 лет - движение велосипедистов должно осуществляться ТОЛЬКО по тротуарам, пешеходным, велосипедным и велопешеходным дорожкам, а также в пределах пешеходных зон.</a:t>
            </a:r>
            <a:br>
              <a:rPr lang="ru-RU" sz="2400"/>
            </a:br>
            <a:br>
              <a:rPr lang="ru-RU" sz="2400"/>
            </a:br>
            <a:br>
              <a:rPr lang="ru-RU" sz="2400"/>
            </a:br>
            <a:br>
              <a:rPr lang="ru-RU" sz="2400"/>
            </a:br>
            <a:endParaRPr sz="2400"/>
          </a:p>
        </p:txBody>
      </p:sp>
      <p:sp>
        <p:nvSpPr>
          <p:cNvPr id="104" name="Google Shape;104;p3"/>
          <p:cNvSpPr txBox="1">
            <a:spLocks noGrp="1"/>
          </p:cNvSpPr>
          <p:nvPr>
            <p:ph type="subTitle" idx="1"/>
          </p:nvPr>
        </p:nvSpPr>
        <p:spPr>
          <a:xfrm>
            <a:off x="1240692" y="4448204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-RU" sz="2400" b="1">
                <a:solidFill>
                  <a:srgbClr val="CC3300"/>
                </a:solidFill>
              </a:rPr>
              <a:t>Езда велосипедистов в возрасте до 14 лет по проезжей части (в том числе, по дворовым проездам) в любом случае запрещена!</a:t>
            </a:r>
            <a:br>
              <a:rPr lang="ru-RU" sz="1400">
                <a:solidFill>
                  <a:srgbClr val="CC3300"/>
                </a:solidFill>
              </a:rPr>
            </a:br>
            <a:br>
              <a:rPr lang="ru-RU" sz="1400">
                <a:solidFill>
                  <a:srgbClr val="CC3300"/>
                </a:solidFill>
              </a:rPr>
            </a:br>
            <a:endParaRPr sz="1400">
              <a:solidFill>
                <a:srgbClr val="CC3300"/>
              </a:solidFill>
            </a:endParaRPr>
          </a:p>
        </p:txBody>
      </p:sp>
      <p:sp>
        <p:nvSpPr>
          <p:cNvPr id="105" name="Google Shape;105;p3"/>
          <p:cNvSpPr txBox="1"/>
          <p:nvPr/>
        </p:nvSpPr>
        <p:spPr>
          <a:xfrm>
            <a:off x="9448800" y="762000"/>
            <a:ext cx="2614246" cy="5632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За совершение правонарушений предусмотрена административная ответственность. К ответственности по ч.1 ст.5.35 КоАП РФ (неисполнение обязанностей по воспитанию несовершеннолетнего) привлекаются родители ребенка. Меру ответственности определяет Территориальная комиссия по делам несовершеннолетних и защите их прав.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rgbClr val="3F3F3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>
            <a:spLocks noGrp="1"/>
          </p:cNvSpPr>
          <p:nvPr>
            <p:ph type="ctrTitle"/>
          </p:nvPr>
        </p:nvSpPr>
        <p:spPr>
          <a:xfrm>
            <a:off x="1158942" y="1935153"/>
            <a:ext cx="7315200" cy="3255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orbel"/>
              <a:buNone/>
            </a:pPr>
            <a:br>
              <a:rPr lang="ru-RU" sz="2200"/>
            </a:br>
            <a:r>
              <a:rPr lang="ru-RU" sz="2400"/>
              <a:t>Движение велосипедистов в возрасте </a:t>
            </a:r>
            <a:r>
              <a:rPr lang="ru-RU" sz="2400" b="1"/>
              <a:t>старше 14 лет </a:t>
            </a:r>
            <a:r>
              <a:rPr lang="ru-RU" sz="2400"/>
              <a:t>должно осуществляться по правому краю проезжей части ПО ХОДУ ДВИЖЕНИЯ ТРАНСПОРТА, если отсутствуют велосипедная и велопешеходная дорожки, полоса для велосипедистов, либо отсутствует возможность двигаться по ним;</a:t>
            </a:r>
            <a:br>
              <a:rPr lang="ru-RU" sz="2400"/>
            </a:br>
            <a:br>
              <a:rPr lang="ru-RU" sz="2400"/>
            </a:br>
            <a:r>
              <a:rPr lang="ru-RU" sz="2400"/>
              <a:t>Допускается движение велосипедистов в возрасте </a:t>
            </a:r>
            <a:r>
              <a:rPr lang="ru-RU" sz="2400" b="1"/>
              <a:t>старше 14 лет  </a:t>
            </a:r>
            <a:r>
              <a:rPr lang="ru-RU" sz="2400"/>
              <a:t>по тротуару или пешеходной дорожке, если отсутствуют велосипедная и велопешеходная дорожки, полоса для велосипедистов, либо отсутствует возможность двигаться по ним, а также по правому краю проезжей части или обочине;</a:t>
            </a:r>
            <a:endParaRPr/>
          </a:p>
        </p:txBody>
      </p:sp>
      <p:sp>
        <p:nvSpPr>
          <p:cNvPr id="111" name="Google Shape;111;p4"/>
          <p:cNvSpPr txBox="1">
            <a:spLocks noGrp="1"/>
          </p:cNvSpPr>
          <p:nvPr>
            <p:ph type="subTitle" idx="1"/>
          </p:nvPr>
        </p:nvSpPr>
        <p:spPr>
          <a:xfrm>
            <a:off x="1100015" y="5127446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ru-RU" b="1">
                <a:solidFill>
                  <a:srgbClr val="CC3300"/>
                </a:solidFill>
              </a:rPr>
              <a:t>По тротуару движение велосипедиста должно осуществляться таким образом, чтобы не препятствовать пешеходам!</a:t>
            </a:r>
            <a:endParaRPr b="1">
              <a:solidFill>
                <a:srgbClr val="CC3300"/>
              </a:solidFill>
            </a:endParaRPr>
          </a:p>
        </p:txBody>
      </p:sp>
      <p:sp>
        <p:nvSpPr>
          <p:cNvPr id="112" name="Google Shape;112;p4"/>
          <p:cNvSpPr txBox="1"/>
          <p:nvPr/>
        </p:nvSpPr>
        <p:spPr>
          <a:xfrm>
            <a:off x="9437077" y="943100"/>
            <a:ext cx="2614246" cy="4247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За ребёнка отвечают РОДИТЕЛИ, если виновник несовершеннолетний — обязательно уведомление прокуратуры, допрос с присутствием психолога-педагога. Административное дело против родителей может возбудить не только полиция, но и комиссия по делам несовершеннолетних.</a:t>
            </a:r>
            <a:endParaRPr sz="1800" b="1" i="0" u="none" strike="noStrike" cap="none">
              <a:solidFill>
                <a:srgbClr val="3F3F3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"/>
          <p:cNvSpPr txBox="1"/>
          <p:nvPr/>
        </p:nvSpPr>
        <p:spPr>
          <a:xfrm>
            <a:off x="9308123" y="773723"/>
            <a:ext cx="2801815" cy="5355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Самые распространенные нарушения правил водителями велосипедов - это движение навстречу транспортным средствам и движение на велосипеде по пешеходному переходу, что влечет наказание по ст.12.29 (нарушение Правил дорожного движения пешеходом или иным лицом, участвующим в процессе дорожного движения) и 12.30 КоАП РФ в случае создания помех в движении ТС.</a:t>
            </a:r>
            <a:endParaRPr sz="1800" b="1" i="0" u="none" strike="noStrike" cap="none">
              <a:solidFill>
                <a:srgbClr val="3F3F3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8" name="Google Shape;118;p5"/>
          <p:cNvSpPr/>
          <p:nvPr/>
        </p:nvSpPr>
        <p:spPr>
          <a:xfrm>
            <a:off x="1172309" y="773723"/>
            <a:ext cx="7889630" cy="5355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ПДД запрещает </a:t>
            </a:r>
            <a:r>
              <a:rPr lang="ru-RU" sz="1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велосипедистам старше 14 лет:</a:t>
            </a:r>
            <a:br>
              <a:rPr lang="ru-RU" sz="1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ru-RU" sz="1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1. управлять велосипедом, не держась за руль хотя бы одной рукой;</a:t>
            </a:r>
            <a:br>
              <a:rPr lang="ru-RU" sz="1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ru-RU" sz="1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2. перевозить груз, который выступает более чем на 0,5 м по длине или ширине за габариты, или груз, мешающий управлению;</a:t>
            </a:r>
            <a:br>
              <a:rPr lang="ru-RU" sz="1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ru-RU" sz="1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2. перевозить пассажиров, если это не предусмотрено конструкцией транспортного средства;</a:t>
            </a:r>
            <a:br>
              <a:rPr lang="ru-RU" sz="1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ru-RU" sz="1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3. перевозить детей до 7 лет при отсутствии специально оборудованных для них мест;</a:t>
            </a:r>
            <a:br>
              <a:rPr lang="ru-RU" sz="1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ru-RU" sz="1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4. поворачивать налево или разворачиваться на дорогах с трамвайным движением и на дорогах, имеющих более одной полосы для движения в данном направлении (кроме случаев, когда из правой полосы разрешен поворот налево, и за исключением дорог, находящихся в велосипедных зонах);</a:t>
            </a:r>
            <a:br>
              <a:rPr lang="ru-RU" sz="1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ru-RU" sz="1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5. пересекать дорогу по пешеходным переходам. ОБЯЗАТЕЛЬНО нужно спешиться.</a:t>
            </a:r>
            <a:br>
              <a:rPr lang="ru-RU" sz="1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ru-RU" sz="1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6. двигаться по автомагистрали</a:t>
            </a:r>
            <a:br>
              <a:rPr lang="ru-RU" sz="1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ru-RU" sz="1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7. въезжать под дорожный знак 3.9:</a:t>
            </a:r>
            <a:br>
              <a:rPr lang="ru-RU" sz="1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ru-RU" sz="1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8. ездить с неисправными тормозами, рулём и звуковым сигналом</a:t>
            </a:r>
            <a:endParaRPr/>
          </a:p>
        </p:txBody>
      </p:sp>
      <p:pic>
        <p:nvPicPr>
          <p:cNvPr id="119" name="Google Shape;11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5753" y="4935415"/>
            <a:ext cx="894185" cy="863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"/>
          <p:cNvSpPr txBox="1">
            <a:spLocks noGrp="1"/>
          </p:cNvSpPr>
          <p:nvPr>
            <p:ph type="ctrTitle"/>
          </p:nvPr>
        </p:nvSpPr>
        <p:spPr>
          <a:xfrm>
            <a:off x="1100026" y="2099032"/>
            <a:ext cx="7315200" cy="32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orbel"/>
              <a:buNone/>
            </a:pPr>
            <a:r>
              <a:rPr lang="ru-RU" sz="2000"/>
              <a:t>Велосипедистам РЕКОМЕНДУЕТСЯ использовать велоэкипировку. </a:t>
            </a:r>
            <a:br>
              <a:rPr lang="ru-RU" sz="2000"/>
            </a:br>
            <a:br>
              <a:rPr lang="ru-RU" sz="2000"/>
            </a:br>
            <a:r>
              <a:rPr lang="ru-RU" sz="2000"/>
              <a:t>п. 24.10 ПДД рекомендует велосипедистам при движении в тёмное время суток, в дождь или туман установить или надеть что-либо со светоотражающими элементами. </a:t>
            </a:r>
            <a:br>
              <a:rPr lang="ru-RU" sz="2000"/>
            </a:br>
            <a:br>
              <a:rPr lang="ru-RU" sz="2000"/>
            </a:br>
            <a:r>
              <a:rPr lang="ru-RU" sz="2000"/>
              <a:t>Согласно пункту 19.1 ПДД, на велосипеде должен быть фонарь или фара, которые должны включаться в тёмное время суток или в условиях недостаточной видимости. Недостаточная видимость включает в себя туман и дождь.</a:t>
            </a:r>
            <a:br>
              <a:rPr lang="ru-RU" sz="2000"/>
            </a:br>
            <a:r>
              <a:rPr lang="ru-RU" sz="2000"/>
              <a:t>В светлое время суток велосипед должен в любом случае иметь:</a:t>
            </a:r>
            <a:br>
              <a:rPr lang="ru-RU" sz="2000"/>
            </a:br>
            <a:r>
              <a:rPr lang="ru-RU" sz="2000"/>
              <a:t>- белого цвета фонарь или отражатель,</a:t>
            </a:r>
            <a:br>
              <a:rPr lang="ru-RU" sz="2000"/>
            </a:br>
            <a:r>
              <a:rPr lang="ru-RU" sz="2000"/>
              <a:t>- сзади – красный отражатель или фонарь,</a:t>
            </a:r>
            <a:br>
              <a:rPr lang="ru-RU" sz="2000"/>
            </a:br>
            <a:r>
              <a:rPr lang="ru-RU" sz="2000"/>
              <a:t>- по обеим сторонам велосипеда – отражатели красного или оранжевого цвета.</a:t>
            </a:r>
            <a:endParaRPr/>
          </a:p>
        </p:txBody>
      </p:sp>
      <p:sp>
        <p:nvSpPr>
          <p:cNvPr id="125" name="Google Shape;125;p6"/>
          <p:cNvSpPr txBox="1">
            <a:spLocks noGrp="1"/>
          </p:cNvSpPr>
          <p:nvPr>
            <p:ph type="subTitle" idx="1"/>
          </p:nvPr>
        </p:nvSpPr>
        <p:spPr>
          <a:xfrm>
            <a:off x="1100015" y="5354321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-RU" sz="2400" b="1">
                <a:solidFill>
                  <a:srgbClr val="CC3300"/>
                </a:solidFill>
              </a:rPr>
              <a:t>В случае ДТП с участием автомобиля велошлем может сохранить жизнь!</a:t>
            </a:r>
            <a:endParaRPr b="1">
              <a:solidFill>
                <a:srgbClr val="CC3300"/>
              </a:solidFill>
            </a:endParaRPr>
          </a:p>
        </p:txBody>
      </p:sp>
      <p:sp>
        <p:nvSpPr>
          <p:cNvPr id="126" name="Google Shape;126;p6"/>
          <p:cNvSpPr txBox="1"/>
          <p:nvPr/>
        </p:nvSpPr>
        <p:spPr>
          <a:xfrm>
            <a:off x="9355016" y="822158"/>
            <a:ext cx="2731478" cy="5078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ОБЯЗАННОСТЬ на велосипедиста надевать жилеты в случае вынужденной остановки или ДТП в темное время суток накладывает пункт 2.3. 4 ПДД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3F3F3F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ОБЯЗАННОСТЬ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на велосипедиста иметь фонарь или отражатель в светлое время суток с целью его обозначения накладывает п.19.5 ПДД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Несоблюдение карается  п. 12.20 КоАП РФ, штраф –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500 руб.</a:t>
            </a:r>
            <a:endParaRPr sz="1800" b="1">
              <a:solidFill>
                <a:srgbClr val="3F3F3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"/>
          <p:cNvSpPr txBox="1">
            <a:spLocks noGrp="1"/>
          </p:cNvSpPr>
          <p:nvPr>
            <p:ph type="ctrTitle"/>
          </p:nvPr>
        </p:nvSpPr>
        <p:spPr>
          <a:xfrm>
            <a:off x="1100015" y="1247445"/>
            <a:ext cx="7315200" cy="32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rbel"/>
              <a:buNone/>
            </a:pPr>
            <a:r>
              <a:rPr lang="ru-RU" sz="2800"/>
              <a:t>МИНИМАЛЬНЫЙ ВОЗРАСТ для управления</a:t>
            </a:r>
            <a:br>
              <a:rPr lang="ru-RU" sz="2800"/>
            </a:br>
            <a:r>
              <a:rPr lang="ru-RU" sz="2800"/>
              <a:t>- мопедом, скутером - 16 лет </a:t>
            </a:r>
            <a:br>
              <a:rPr lang="ru-RU" sz="2800"/>
            </a:br>
            <a:r>
              <a:rPr lang="ru-RU" sz="2800"/>
              <a:t>НЕОБХОДИМА категория М с 16 лет </a:t>
            </a:r>
            <a:br>
              <a:rPr lang="ru-RU" sz="2800"/>
            </a:br>
            <a:r>
              <a:rPr lang="ru-RU" sz="2800">
                <a:solidFill>
                  <a:schemeClr val="lt1"/>
                </a:solidFill>
              </a:rPr>
              <a:t>МИНИМАЛЬНЫЙ ВОЗРАСТ </a:t>
            </a:r>
            <a:r>
              <a:rPr lang="ru-RU" sz="2800"/>
              <a:t>для управления </a:t>
            </a:r>
            <a:r>
              <a:rPr lang="ru-RU" sz="2800">
                <a:solidFill>
                  <a:schemeClr val="lt1"/>
                </a:solidFill>
              </a:rPr>
              <a:t>мотоциклом, квадроциклом, трициклом  </a:t>
            </a:r>
            <a:r>
              <a:rPr lang="ru-RU" sz="2800"/>
              <a:t>НЕОБХОДИМА - 18 лет </a:t>
            </a:r>
            <a:br>
              <a:rPr lang="ru-RU" sz="2800"/>
            </a:br>
            <a:r>
              <a:rPr lang="ru-RU" sz="2800"/>
              <a:t>для управления НЕОБХОДИМО водительское удостоверение</a:t>
            </a:r>
            <a:br>
              <a:rPr lang="ru-RU" sz="2800"/>
            </a:br>
            <a:endParaRPr sz="2800"/>
          </a:p>
        </p:txBody>
      </p:sp>
      <p:sp>
        <p:nvSpPr>
          <p:cNvPr id="132" name="Google Shape;132;p7"/>
          <p:cNvSpPr txBox="1">
            <a:spLocks noGrp="1"/>
          </p:cNvSpPr>
          <p:nvPr>
            <p:ph type="subTitle" idx="1"/>
          </p:nvPr>
        </p:nvSpPr>
        <p:spPr>
          <a:xfrm>
            <a:off x="1036515" y="4197938"/>
            <a:ext cx="74421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RU" sz="1800" b="1">
                <a:solidFill>
                  <a:srgbClr val="CC3300"/>
                </a:solidFill>
              </a:rPr>
              <a:t>Мотоцикл, мопед и т.д. - это транспортное средство повышенной опасности - во время аварии водители и пассажиры которых практически не защищены. В случае ДТП самая легкая травма у водителя мопеда - черепно-мозговая травма. </a:t>
            </a:r>
            <a:endParaRPr sz="1800" b="1">
              <a:solidFill>
                <a:srgbClr val="CC3300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ru-RU" sz="1800" b="1">
                <a:solidFill>
                  <a:srgbClr val="CC3300"/>
                </a:solidFill>
              </a:rPr>
              <a:t>В большинстве же случаев водители                                                       «железных коней» и вовсе погибают</a:t>
            </a:r>
            <a:endParaRPr b="1"/>
          </a:p>
        </p:txBody>
      </p:sp>
      <p:sp>
        <p:nvSpPr>
          <p:cNvPr id="133" name="Google Shape;133;p7"/>
          <p:cNvSpPr txBox="1"/>
          <p:nvPr/>
        </p:nvSpPr>
        <p:spPr>
          <a:xfrm>
            <a:off x="9425354" y="1078523"/>
            <a:ext cx="2543908" cy="4247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Родителей (законных представителей) передавших управление ребенку, лицу без водительских прав, ждет наказание в размере от 5.000 до 15.000 руб.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А также штраф 30.000 руб. получит собственник ТС (мопеда, скутера и т.д.)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ч.1 ст. 12.7 КоАП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F3F3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8"/>
          <p:cNvSpPr txBox="1">
            <a:spLocks noGrp="1"/>
          </p:cNvSpPr>
          <p:nvPr>
            <p:ph type="ctrTitle"/>
          </p:nvPr>
        </p:nvSpPr>
        <p:spPr>
          <a:xfrm>
            <a:off x="1069848" y="3127248"/>
            <a:ext cx="7206644" cy="298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rbel"/>
              <a:buNone/>
            </a:pPr>
            <a:r>
              <a:rPr lang="ru-RU" sz="2300"/>
              <a:t>Об административных правонарушениях в отношении несовершеннолетних  водителей извещается прокурор  (ч.2 ст.25.11 КоАП РФ). </a:t>
            </a:r>
            <a:br>
              <a:rPr lang="ru-RU" sz="2300"/>
            </a:br>
            <a:r>
              <a:rPr lang="ru-RU" sz="2300"/>
              <a:t>В случае участия прокурора в рассмотрении дела заслушивается его заключение и выносится постановление по делу об административном правонарушении (ч.2 ст.29.7 КоАП РФ).</a:t>
            </a:r>
            <a:br>
              <a:rPr lang="ru-RU" sz="2300"/>
            </a:br>
            <a:r>
              <a:rPr lang="ru-RU" sz="2300"/>
              <a:t>Одновременно законом установлено, что дело об административном правонарушении в области дорожного движения может быть рассмотрено </a:t>
            </a:r>
            <a:r>
              <a:rPr lang="ru-RU" sz="2300" b="1"/>
              <a:t>КОМИССИЕЙ ПО ДЕЛАМ НЕСОВЕРШЕННОЛЕТНИХ </a:t>
            </a:r>
            <a:br>
              <a:rPr lang="ru-RU" sz="2300" b="1"/>
            </a:br>
            <a:r>
              <a:rPr lang="ru-RU" sz="2300"/>
              <a:t>и защите их прав.</a:t>
            </a:r>
            <a:br>
              <a:rPr lang="ru-RU" sz="2300"/>
            </a:br>
            <a:r>
              <a:rPr lang="ru-RU" sz="2300"/>
              <a:t> Комиссия уполномочена назначать административные наказания иного вида или размера либо применять иные меры воздействия в соответствии с законодательством РФ (п.1 ч.2 ст.29.9 КоАП РФ)</a:t>
            </a:r>
            <a:endParaRPr sz="2300"/>
          </a:p>
        </p:txBody>
      </p:sp>
      <p:sp>
        <p:nvSpPr>
          <p:cNvPr id="139" name="Google Shape;139;p8"/>
          <p:cNvSpPr txBox="1"/>
          <p:nvPr/>
        </p:nvSpPr>
        <p:spPr>
          <a:xfrm>
            <a:off x="9366738" y="750277"/>
            <a:ext cx="2684585" cy="5078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Ст. 12.1 части 1 влечет за собой наказание за несвоевременную постановку на учет ТС, Ст 19.22 (несвоевременно поставленный на учет наземный транспорт) облагается взысканием в 1500-2000 руб. Повторное нарушение увеличивает штраф до 5000 руб. Учитывая обстоятельства происшествия и степень правонарушения по ст. 12.1 части 1.1 -  лишение прав от 1 до 3 месяцев.</a:t>
            </a:r>
            <a:endParaRPr sz="1800" b="1">
              <a:solidFill>
                <a:srgbClr val="3F3F3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9"/>
          <p:cNvSpPr txBox="1">
            <a:spLocks noGrp="1"/>
          </p:cNvSpPr>
          <p:nvPr>
            <p:ph type="ctrTitle"/>
          </p:nvPr>
        </p:nvSpPr>
        <p:spPr>
          <a:xfrm>
            <a:off x="1287046" y="3214486"/>
            <a:ext cx="7315200" cy="31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None/>
            </a:pPr>
            <a:r>
              <a:rPr lang="ru-RU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Водителям мопедов, скутеров и т.п. РАЗРЕШАЕТСЯ передвигаться по дорогам общего пользования.</a:t>
            </a:r>
            <a:br>
              <a:rPr lang="ru-RU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-RU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На мопедах можно ездить не только по автодорогам, но и по выделенной полосе для велосипедистов (не путать с велодорожкой) или обочине.</a:t>
            </a:r>
            <a:br>
              <a:rPr lang="ru-RU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-RU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Перевозить пассажиров на мопеде могут только водители со стажем вождения больше 2 лет</a:t>
            </a:r>
            <a:br>
              <a:rPr lang="ru-RU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-RU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Если конструкция мопеда не предусматривает отдельного места для пассажира, то перевозить других людей запрещено совсем.</a:t>
            </a:r>
            <a:br>
              <a:rPr lang="ru-RU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br>
              <a:rPr lang="ru-RU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2400">
              <a:solidFill>
                <a:schemeClr val="lt1"/>
              </a:solidFill>
            </a:endParaRPr>
          </a:p>
        </p:txBody>
      </p:sp>
      <p:sp>
        <p:nvSpPr>
          <p:cNvPr id="145" name="Google Shape;145;p9"/>
          <p:cNvSpPr/>
          <p:nvPr/>
        </p:nvSpPr>
        <p:spPr>
          <a:xfrm>
            <a:off x="0" y="457200"/>
            <a:ext cx="12192000" cy="15875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46" name="Google Shape;146;p9"/>
          <p:cNvSpPr/>
          <p:nvPr/>
        </p:nvSpPr>
        <p:spPr>
          <a:xfrm>
            <a:off x="0" y="219160"/>
            <a:ext cx="184731" cy="50783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rbel"/>
              <a:buNone/>
            </a:pPr>
            <a:endParaRPr sz="9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rbe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9"/>
          <p:cNvSpPr txBox="1"/>
          <p:nvPr/>
        </p:nvSpPr>
        <p:spPr>
          <a:xfrm>
            <a:off x="9343292" y="785447"/>
            <a:ext cx="2848708" cy="5355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12.1 КоАП РФ, на водителей скутеров и мопедов распространяются все составы административных правонарушений, предусмотренные главой 12 КоАП РФ.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В случае отсутствия водительского удостоверения, действия водителя дополнительно квалифицируются по ч.1 ст.12.7 КоАП РФ с отстранением от управления и помещением на штраф стоянку ТС.</a:t>
            </a:r>
            <a:endParaRPr sz="1800" b="1">
              <a:solidFill>
                <a:srgbClr val="3F3F3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Рамка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28</Slides>
  <Notes>28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Рамка</vt:lpstr>
      <vt:lpstr>Областной центр по профилактике детского дорожно-транспортного травматизма  ГБОУ ДО СО СОЦДЮТТ </vt:lpstr>
      <vt:lpstr>Последствием нарушения правил дорожного движения может быть не только причинение вреда здоровью, но и наступление юридической ответственности. </vt:lpstr>
      <vt:lpstr>До 7 лет - движение велосипедистов должно осуществляться ТОЛЬКО по тротуарам, пешеходным и велопешеходным дорожкам (на стороне для движения пешеходов), а также в пределах пешеходных зон.  От 7 до 14 лет - движение велосипедистов должно осуществляться ТОЛЬКО по тротуарам, пешеходным, велосипедным и велопешеходным дорожкам, а также в пределах пешеходных зон.    </vt:lpstr>
      <vt:lpstr> Движение велосипедистов в возрасте старше 14 лет должно осуществляться по правому краю проезжей части ПО ХОДУ ДВИЖЕНИЯ ТРАНСПОРТА, если отсутствуют велосипедная и велопешеходная дорожки, полоса для велосипедистов, либо отсутствует возможность двигаться по ним;  Допускается движение велосипедистов в возрасте старше 14 лет  по тротуару или пешеходной дорожке, если отсутствуют велосипедная и велопешеходная дорожки, полоса для велосипедистов, либо отсутствует возможность двигаться по ним, а также по правому краю проезжей части или обочине;</vt:lpstr>
      <vt:lpstr>Презентация PowerPoint</vt:lpstr>
      <vt:lpstr>Велосипедистам РЕКОМЕНДУЕТСЯ использовать велоэкипировку.   п. 24.10 ПДД рекомендует велосипедистам при движении в тёмное время суток, в дождь или туман установить или надеть что-либо со светоотражающими элементами.   Согласно пункту 19.1 ПДД, на велосипеде должен быть фонарь или фара, которые должны включаться в тёмное время суток или в условиях недостаточной видимости. Недостаточная видимость включает в себя туман и дождь. В светлое время суток велосипед должен в любом случае иметь: - белого цвета фонарь или отражатель, - сзади – красный отражатель или фонарь, - по обеим сторонам велосипеда – отражатели красного или оранжевого цвета.</vt:lpstr>
      <vt:lpstr>МИНИМАЛЬНЫЙ ВОЗРАСТ для управления - мопедом, скутером - 16 лет  НЕОБХОДИМА категория М с 16 лет  МИНИМАЛЬНЫЙ ВОЗРАСТ для управления мотоциклом, квадроциклом, трициклом  НЕОБХОДИМА - 18 лет  для управления НЕОБХОДИМО водительское удостоверение </vt:lpstr>
      <vt:lpstr>Об административных правонарушениях в отношении несовершеннолетних  водителей извещается прокурор  (ч.2 ст.25.11 КоАП РФ).  В случае участия прокурора в рассмотрении дела заслушивается его заключение и выносится постановление по делу об административном правонарушении (ч.2 ст.29.7 КоАП РФ). Одновременно законом установлено, что дело об административном правонарушении в области дорожного движения может быть рассмотрено КОМИССИЕЙ ПО ДЕЛАМ НЕСОВЕРШЕННОЛЕТНИХ  и защите их прав.  Комиссия уполномочена назначать административные наказания иного вида или размера либо применять иные меры воздействия в соответствии с законодательством РФ (п.1 ч.2 ст.29.9 КоАП РФ)</vt:lpstr>
      <vt:lpstr>Водителям мопедов, скутеров и т.п. РАЗРЕШАЕТСЯ передвигаться по дорогам общего пользования. На мопедах можно ездить не только по автодорогам, но и по выделенной полосе для велосипедистов (не путать с велодорожкой) или обочине. Перевозить пассажиров на мопеде могут только водители со стажем вождения больше 2 лет Если конструкция мопеда не предусматривает отдельного места для пассажира, то перевозить других людей запрещено совсем.  </vt:lpstr>
      <vt:lpstr>ЗАПРЕЩЕНО: 1. Ездить без застегнутого мотошлема. 2. Ездить по тротуарам. 2. Ездить, держась одной рукой. 3. Поворачивать налево или разворачиваться на дорогах, имеющих более одной полосы для движения в одну сторону, или через трамвайные пути. Как быть, если надо налево? Проехал перекресток, спешился, перевел «коня» по пешеходному переходу через дорогу налево, сел и поехал дальше. 4. Перевозить груз, мешающий управлению или выступающий на полметра за габариты мопеда по длине или ширине. 5. ПЕРЕВОЗИТЬ ПАССАЖИРОВ (если водитель имеет стаж менее 2 лет (Статья 12.23 КоАП РФ) 6. Буксировать мопед. </vt:lpstr>
      <vt:lpstr>ЛЮБОЙ ВОДИТЕЛЬ транспортного средства (велосипеда, мопеда, скутера, мотоцикла и т.д.) несет уголовную ответственность по статье Уголовного Кодекса РФ (части 1,2 или 3 ст.268 УК России).  По данной статье причинение тяжкого вреда здоровью другого человека влечет за собой наказание в виде общественных работ, лишения свободы на 2 года, ареста на 4 месяца или ограничения свободы граждан сроком до трех лет. Смерть другого человека влечет более суровое наказание. Водитель приговаривается к общественным работам на срок до 4-х лет, аресту или ограничению свободы до 4-х лет. Гибель двух и более людей в результате неправильных действий водителя влечет за собой общественные работы на 5 лет или лишение свободы на 7 лет.</vt:lpstr>
      <vt:lpstr>Если родители позволяют ребенку кататься на велосипеде без присмотра, то только они ответственны за выезд на проезжую часть!</vt:lpstr>
      <vt:lpstr>Если вы купили ребенку велосипед, то объясните ему правила пользования, требуя их неукоснительного выполнения.</vt:lpstr>
      <vt:lpstr>Родители должны НАУЧИТЬ ребенка не только кататься, но и ОБЪЯСНИТЬ, где это МОЖНО делать, а где НЕЛЬЗЯ! Прежде чем посадить ребенка на велотранспорт, уделите ему свое время и разберите вместе главу 24 Правил дорожного движения.</vt:lpstr>
      <vt:lpstr>Если родители покупают ребенку мопед, то надо быть готовым не только к штрафам, но и к риску угрозы жизни и здоровью не только самого ребёнка, но и иных участников дорожного движения.</vt:lpstr>
      <vt:lpstr>Родители, будьте благоразумны!</vt:lpstr>
      <vt:lpstr>Презентация PowerPoint</vt:lpstr>
      <vt:lpstr>  22.9. Перевозка детей в возрасте младше 7 лет в легковом автомобиле и кабине грузового автомобиля, конструкцией которых предусмотрены ремни безопасности либо ремни безопасности и детская удерживающая система ISOFIX, должна осуществляться с использованием  детских удерживающих устройств (ДУУ), соответствующих весу и росту ребенка. Перевозка детей в возрасте от 7 до 11 лет (включительно) в легковом автомобиле и кабине грузового автомобиля должна осуществляться с использованием ДУУ, соответствующих весу и росту ребенка, или с использованием ремней безопасности, а на переднем сиденье легкового автомобиля - только с использованием детских удерживающих систем (устройств), соответствующих весу и росту ребенка.</vt:lpstr>
      <vt:lpstr> </vt:lpstr>
      <vt:lpstr>С точки зрения правил дорожного движения, лица, использующие СИМ, являются пешеходами, в связи с чем, обязаны знать и соблюдать относящиеся к ним соответствующие требования дорожных правил.  ПЕШЕХОДЫ при использовании сигвеев, гироскутеров, моноколес, (электро-)самокатов должны  руководствоваться правилами и правовыми нормами предназначенные для пешеходов! </vt:lpstr>
      <vt:lpstr>Скорость движения велосипедистов и лиц, использующих для передвижения средство индивидуальной мобильности, во всех случаях совмещённого движения с пешеходами, а также в жилых зонах, велосипедных зонах и на дворовых территориях не должна превышать 20 км/ч. Для передвижения на данных средствах необходимо выбирать подходящую площадку для катания, использовать защитную экипировку. Сохранять безопасную скорость, останавливать средства плавно и аккуратно. Сохранять безопасную дистанцию до людей‍, любых объектов и предметов во избежание столкновений и несчастных случаев. ЗАПРЕЩАЕТСЯ использовать (электро-)самокаты, гироскутеры, моноколеса и т.п. по высокоскоростным и прочим трассам, предназначенным для движения автомобилей или общественного транспорта; ЗАПРЕЩАЕТСЯ при движении на средствах индивидуальной мобильности пользоваться мобильным телефоном или другими гаджетами, слушать музыку в наушниках.</vt:lpstr>
      <vt:lpstr>  Приобретая подобный гаджет ребёнку в обязательном порядке расскажите об основных правилах безопасности на дороге. Падения с сигвеев, гироскутеров, самокатов, моноколес могут привести к получению тяжких телесных повреждений!</vt:lpstr>
      <vt:lpstr>Водитель «Хендай» двигался по прилегающий территории, допустил наезд на несовершеннолетнего пешехода - мальчика 2017 года рождения, который ВЫЕХАЛ НА САМОКАТЕ ИЗ-ЗА ПРИПАРКОВАННОГО АВТОМОБИЛЯ.  Автоледи  ВО ДВОРЕ ДОМА не убедилась в безопасности и совершила наезд на несовершеннолетнего пешехода-мальчика, который находился слева от автомобиля. В результате ДТП мальчику назначено амбулаторное лечение.</vt:lpstr>
      <vt:lpstr>Родители несут ответственность за воспитание и развитие своих детей!</vt:lpstr>
      <vt:lpstr>В мкр Южный город мотоциклист в возрасте 15 лет   на пешеходном переходе сбил беременную женщину в возрасте 30 лет, а также 5-летнего мальчика!   Пешеходы получили травмы. Женщина на 9-ом месяце беременности «потеряла» ребенка. У находившегося за рулем несовершеннолетнего мотоциклиста без регистрационных знаков не было прав! </vt:lpstr>
      <vt:lpstr>Смертельное ДТП в Самарской области:  Авария произошла в 7 утра в Ставропольском районе на 27 км автодороги Тольятти - Хрящевка.  15-летний парень за рулем отечественной легковушки съехал в кювет, где машина перевернулась. Юный автолюбитель погиб на месте.  Также пострадали 5 пассажиров – молодые люди от 14 до 20 лет.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Областной центр по профилактике детского дорожно-транспортного травматизма  ГБОУ ДО СО СОЦДЮТТ </dc:title>
  <dc:creator>Автошкола</dc:creator>
  <cp:lastModifiedBy>Неизвестный пользователь</cp:lastModifiedBy>
  <cp:revision>1</cp:revision>
  <dcterms:created xsi:type="dcterms:W3CDTF">2020-07-17T06:42:28Z</dcterms:created>
  <dcterms:modified xsi:type="dcterms:W3CDTF">2021-06-18T11:18:10Z</dcterms:modified>
</cp:coreProperties>
</file>